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75" r:id="rId3"/>
    <p:sldId id="283" r:id="rId4"/>
    <p:sldId id="277" r:id="rId5"/>
    <p:sldId id="278" r:id="rId6"/>
    <p:sldId id="317" r:id="rId7"/>
    <p:sldId id="281" r:id="rId8"/>
    <p:sldId id="282" r:id="rId9"/>
    <p:sldId id="285" r:id="rId10"/>
    <p:sldId id="314" r:id="rId11"/>
    <p:sldId id="284" r:id="rId12"/>
    <p:sldId id="289" r:id="rId13"/>
    <p:sldId id="287" r:id="rId14"/>
    <p:sldId id="288" r:id="rId15"/>
    <p:sldId id="286" r:id="rId16"/>
    <p:sldId id="315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16" r:id="rId33"/>
    <p:sldId id="305" r:id="rId34"/>
    <p:sldId id="306" r:id="rId35"/>
    <p:sldId id="307" r:id="rId36"/>
    <p:sldId id="309" r:id="rId37"/>
    <p:sldId id="308" r:id="rId38"/>
    <p:sldId id="310" r:id="rId39"/>
    <p:sldId id="311" r:id="rId40"/>
    <p:sldId id="312" r:id="rId41"/>
    <p:sldId id="31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F5897-F234-C941-A6BE-44DAE34D3B18}" type="datetimeFigureOut">
              <a:rPr kumimoji="1" lang="ko-Kore-KR" altLang="en-US" smtClean="0"/>
              <a:t>4/13/24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25458-0AC9-CD4C-AFCB-B2008DA43E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612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7C97-AC40-92EA-A188-1DB88B518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FDE59F-3915-3724-8710-A9C16ECDF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18F07-A470-0070-E55D-03922D8B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14911-BF46-FB43-9934-380C8629756A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7406A-6437-F4E8-2CA3-84806B2F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8244-BB3D-DEEF-9EE2-3EB91CCE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8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CD237-10FB-EBC9-D5A3-211A5EB1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9E387A-9ADD-08C6-C157-C97CEF543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5A152-0A74-E415-2625-3D28E97B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D445-8C7F-0B47-A245-2BCEE6FB1BFB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C144F-10C0-1DBA-9B1F-5E8164A8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2A6B8-7357-158F-8AF1-270EB41E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1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540BF-2D78-1856-4568-98502B9B8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3D527-9F9D-7697-A3DA-6F2298C6E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C390E-1B7E-64D7-91C7-2B7FA0CF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7578-C5DA-0C45-8728-82DC188D3322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71847-1BFE-F5BC-CD37-49D4280C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1664D-B62E-875F-6E17-FEDF182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4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C17D5-1C38-BAE3-8D81-6A4C1800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1A021-E480-CEC2-9F1D-E606ED8D7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6E56-CC53-61DF-24B5-F20D49A0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D49E-5CFF-3A41-A60A-764730E00EA1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C9026-F752-46E1-3F98-8F87B8CF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E3166-64B3-D6ED-2002-6F61DA0D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8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F446-514D-1214-8BAA-C901A54F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815E6-FC34-824A-C313-8A8BD4D6C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6C752-CFF1-C753-3124-0D379C7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6E1C-0F95-0C4E-9CD7-20338C9D17DB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CB1A6-8C68-FB33-9009-8B2B4B56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65EE4-267A-5A5F-A767-EF6FCFD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C2CB5-8875-FCEE-C167-8AFA2B2D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BCC23-E2C1-3525-39D6-8C5E6FFEF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788CF6-3A14-C13C-94E2-8F61E4F2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40ECBD-18E5-0B43-4A13-39C10BE2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F14B-03F4-2949-9DB9-CD16F160B85A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3FB6E-3AB6-E7AB-FA30-12646912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4D127-BFBD-4921-C76F-E1FDAA2C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B741-6F8B-38A6-B711-026DEBB3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C66B6-7CA3-F2D5-A01C-A5C0DECF4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6AC04-690A-35D7-1DE0-7D5A7FEB9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7CE7A-C5E9-81EC-05D2-E48BFFD97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5E06A4-9530-D8DE-73F6-30C5EB705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97561A-6689-409C-D3B2-517AC04C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316B-5872-7E45-9B7B-A93F652E9491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8B08F-3335-F9F5-6DAE-D43BC61B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15C31F-7EA6-7C32-5B0D-AD9BE28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3EAC-4B6F-98F3-1E99-F4DD8779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F804F2-2EE1-EF65-7BA6-08BCF9E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AF4F6-6939-7943-A1D0-EBF7B84FB855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2F5F69-1F88-8FA8-3715-4F17DD38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E9781-77D7-BA98-CC6D-60225461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7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6133A-828A-C97B-7F65-89D17B66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DD4-EE0A-7B47-A982-0356E0729C1F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006514-D4B1-85CE-CCAD-582CB521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5077FA-5E38-784D-46E5-CD2281A0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59475-B42B-9CAE-00F5-F69C96F4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BA31A-BB6F-5A66-B0EC-85E58EE7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93D62-6D36-E4FA-1D0B-BA5727066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428FB-51B7-812C-3C68-D2D2026C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939B-A6A6-2742-B874-8FA8870089FA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571CF-0DA1-2037-28A7-5D453F1B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D3929-E80B-378F-A91B-730C7B18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0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BDBFD-1084-A67B-90AA-1DF4B4DC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FED4F-695C-F7BE-0A0A-7A890939E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4404F-A3EE-638E-F557-261BF88B1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291D33-7E14-B3F9-B923-467F6659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6BE3-CC2B-784B-8062-42952FA87740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D60E7-A7E3-85AE-7B10-63A183F2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89C23-E585-1DB0-764D-6B32C1B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3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62493A-D8BE-E1E5-8067-FB4E30B8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5C425-D9C3-DD05-BFC2-447512F3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9D14B-649D-D98E-62BF-CB4DCCFD6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59AD-3338-7644-B60F-44B18ABC6E14}" type="datetime1">
              <a:rPr lang="ko-KR" altLang="en-US" smtClean="0"/>
              <a:t>2024. 4. 13.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C13D6-E8A8-86F0-F560-2383DAD5A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6AB7A-FD7C-CE56-46F9-249509655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1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linkedin.com/pulse/what-convolutional-neural-network-cnn-deep-learning-nafiz-shahriar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dium.com/analytics-vidhya/opening-resnets-46bb28f43b25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elW1httyO8&amp;list=PLki3HkfgNEsKPcpj5Vv2P98SRAT9wxI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helW1httyO8&amp;list=PLki3HkfgNEsKPcpj5Vv2P98SRAT9wxIDa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helW1httyO8&amp;list=PLki3HkfgNEsKPcpj5Vv2P98SRAT9wxID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5866"/>
            <a:ext cx="9144000" cy="2121581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  <a:t>Recent Advances </a:t>
            </a:r>
            <a:b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</a:br>
            <a: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  <a:t>in Vision-and-Language Pre-training</a:t>
            </a:r>
            <a:b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</a:br>
            <a:b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</a:br>
            <a:r>
              <a:rPr lang="en-US" altLang="ko-KR" sz="2800" b="1" dirty="0">
                <a:latin typeface="바탕체" panose="02030609000101010101" pitchFamily="17" charset="-127"/>
                <a:ea typeface="나눔스퀘어" panose="020B0600000101010101"/>
              </a:rPr>
              <a:t>CVPR 2022 tutorial</a:t>
            </a:r>
            <a:endParaRPr lang="ko-KR" altLang="en-US" sz="2800" dirty="0">
              <a:latin typeface="바탕체" panose="02030609000101010101" pitchFamily="17" charset="-127"/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6483"/>
            <a:ext cx="9144000" cy="2007475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ea typeface="나눔스퀘어" panose="020B0600000101010101"/>
              </a:rPr>
              <a:t>Jianfeng</a:t>
            </a:r>
            <a:r>
              <a:rPr lang="en-US" altLang="ko-KR" sz="2000" dirty="0">
                <a:ea typeface="나눔스퀘어" panose="020B0600000101010101"/>
              </a:rPr>
              <a:t> Wang, Microsoft Azure AI</a:t>
            </a:r>
          </a:p>
          <a:p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발표자</a:t>
            </a:r>
            <a:r>
              <a:rPr lang="en-US" altLang="ko-KR" sz="2000" dirty="0">
                <a:ea typeface="나눔스퀘어" panose="020B0600000101010101"/>
              </a:rPr>
              <a:t>:</a:t>
            </a:r>
            <a:r>
              <a:rPr lang="ko-KR" altLang="en-US" sz="2000" dirty="0">
                <a:ea typeface="나눔스퀘어" panose="020B0600000101010101"/>
              </a:rPr>
              <a:t> 정현우</a:t>
            </a:r>
            <a:endParaRPr lang="en-US" altLang="ko-KR" sz="2000" dirty="0">
              <a:ea typeface="나눔스퀘어" panose="020B0600000101010101"/>
            </a:endParaRPr>
          </a:p>
          <a:p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24/04/01</a:t>
            </a:r>
            <a:endParaRPr lang="ko-KR" altLang="en-US" sz="2000" dirty="0">
              <a:ea typeface="나눔스퀘어" panose="020B0600000101010101"/>
            </a:endParaRPr>
          </a:p>
        </p:txBody>
      </p:sp>
      <p:pic>
        <p:nvPicPr>
          <p:cNvPr id="5" name="Picture 6" descr="Symbols – Soongsil University">
            <a:extLst>
              <a:ext uri="{FF2B5EF4-FFF2-40B4-BE49-F238E27FC236}">
                <a16:creationId xmlns:a16="http://schemas.microsoft.com/office/drawing/2014/main" id="{281C9D2D-546E-04A7-EAA2-7B99337C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83337"/>
            <a:ext cx="1368332" cy="56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CVPR2022 / GML4VC ] 7. 비디오 이해를 위한 GNN 응용 (Graph ML for Video Understanding)">
            <a:extLst>
              <a:ext uri="{FF2B5EF4-FFF2-40B4-BE49-F238E27FC236}">
                <a16:creationId xmlns:a16="http://schemas.microsoft.com/office/drawing/2014/main" id="{627CE42E-DEA9-947D-672D-65FA2E6A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84" y="-15497"/>
            <a:ext cx="2179505" cy="11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D489E-55EB-611C-EF2F-D9CF0E9BAEA0}"/>
              </a:ext>
            </a:extLst>
          </p:cNvPr>
          <p:cNvSpPr txBox="1"/>
          <p:nvPr/>
        </p:nvSpPr>
        <p:spPr>
          <a:xfrm>
            <a:off x="0" y="639766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000" dirty="0"/>
              <a:t>내용을 재구성하여 빠지거나 추가된 내용이 있음</a:t>
            </a:r>
            <a:endParaRPr kumimoji="1" lang="en-US" altLang="ko-Kore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000" dirty="0"/>
              <a:t>원본 영상</a:t>
            </a:r>
            <a:r>
              <a:rPr kumimoji="1" lang="en-US" altLang="ko-Kore-KR" sz="1000" dirty="0"/>
              <a:t>: https://</a:t>
            </a:r>
            <a:r>
              <a:rPr kumimoji="1" lang="en-US" altLang="ko-Kore-KR" sz="1000" dirty="0" err="1"/>
              <a:t>www.youtube.com</a:t>
            </a:r>
            <a:r>
              <a:rPr kumimoji="1" lang="en-US" altLang="ko-Kore-KR" sz="1000" dirty="0"/>
              <a:t>/</a:t>
            </a:r>
            <a:r>
              <a:rPr kumimoji="1" lang="en-US" altLang="ko-Kore-KR" sz="1000" dirty="0" err="1"/>
              <a:t>watch?v</a:t>
            </a:r>
            <a:r>
              <a:rPr kumimoji="1" lang="en-US" altLang="ko-Kore-KR" sz="1000" dirty="0"/>
              <a:t>=ce4lIytxfIo&amp;list=PLD7HFcN7LXReStQTD5HqA8YY4iXDeh3NE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983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Image 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b="1" dirty="0"/>
              <a:t>Sparse feature</a:t>
            </a:r>
            <a:r>
              <a:rPr lang="ko-KR" altLang="en-US" sz="2000" dirty="0"/>
              <a:t>는</a:t>
            </a:r>
            <a:r>
              <a:rPr lang="en" altLang="ko-Kore-KR" sz="2000" dirty="0"/>
              <a:t> Object detect</a:t>
            </a:r>
            <a:r>
              <a:rPr lang="en-US" altLang="ko-Kore-KR" sz="2000" dirty="0"/>
              <a:t>or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학습에 </a:t>
            </a:r>
            <a:r>
              <a:rPr lang="en-US" altLang="ko-Kore-KR" sz="2000" dirty="0"/>
              <a:t>Box label</a:t>
            </a:r>
            <a:r>
              <a:rPr lang="ko-KR" altLang="en-US" sz="2000" dirty="0"/>
              <a:t>이 필요하고</a:t>
            </a:r>
            <a:r>
              <a:rPr lang="en-US" altLang="ko-Kore-KR" sz="2000" dirty="0"/>
              <a:t> annotation </a:t>
            </a:r>
            <a:r>
              <a:rPr lang="ko-KR" altLang="en-US" sz="2000" dirty="0"/>
              <a:t>비용이 비싸다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ore-KR" sz="2000" dirty="0"/>
              <a:t>End</a:t>
            </a:r>
            <a:r>
              <a:rPr lang="en-US" altLang="ko-KR" sz="2000" dirty="0"/>
              <a:t>-</a:t>
            </a:r>
            <a:r>
              <a:rPr lang="en-US" altLang="ko-Kore-KR" sz="2000" dirty="0"/>
              <a:t>to</a:t>
            </a:r>
            <a:r>
              <a:rPr lang="en-US" altLang="ko-KR" sz="2000" dirty="0"/>
              <a:t>-</a:t>
            </a:r>
            <a:r>
              <a:rPr lang="en-US" altLang="ko-Kore-KR" sz="2000" dirty="0"/>
              <a:t>end </a:t>
            </a:r>
            <a:r>
              <a:rPr lang="ko-KR" altLang="en-US" sz="2000" dirty="0"/>
              <a:t>학습이 어렵다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ore-KR" sz="2000" dirty="0"/>
          </a:p>
          <a:p>
            <a:endParaRPr lang="ko-Kore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D6097-E33F-DC97-9879-D8E8B4718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0" r="10701" b="36233"/>
          <a:stretch/>
        </p:blipFill>
        <p:spPr bwMode="auto">
          <a:xfrm>
            <a:off x="2692844" y="3171027"/>
            <a:ext cx="6806311" cy="275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F8C8A-98EA-8AD0-75C3-D3CC500B5158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lang="en" altLang="ko-Kore-KR" sz="1000" b="0" i="0" dirty="0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https://</a:t>
            </a:r>
            <a:r>
              <a:rPr lang="en" altLang="ko-Kore-KR" sz="1000" b="0" i="0" dirty="0" err="1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www.youtube.com</a:t>
            </a:r>
            <a:r>
              <a:rPr lang="en" altLang="ko-Kore-KR" sz="1000" b="0" i="0" dirty="0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/</a:t>
            </a:r>
            <a:r>
              <a:rPr lang="en" altLang="ko-Kore-KR" sz="1000" b="0" i="0" dirty="0" err="1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watch?v</a:t>
            </a:r>
            <a:r>
              <a:rPr lang="en" altLang="ko-Kore-KR" sz="1000" b="0" i="0" dirty="0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=</a:t>
            </a:r>
            <a:r>
              <a:rPr lang="en" altLang="ko-Kore-KR" sz="1000" b="0" i="0" dirty="0" err="1">
                <a:solidFill>
                  <a:srgbClr val="777777"/>
                </a:solidFill>
                <a:effectLst/>
                <a:highlight>
                  <a:srgbClr val="FAFAFA"/>
                </a:highlight>
                <a:latin typeface="-apple-system"/>
              </a:rPr>
              <a:t>LZRfHkTNQqo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0337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Dense feature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때문에</a:t>
            </a:r>
            <a:r>
              <a:rPr lang="en-US" altLang="ko-KR" sz="2000" dirty="0"/>
              <a:t> </a:t>
            </a:r>
            <a:r>
              <a:rPr lang="ko-KR" altLang="en-US" sz="2000" dirty="0"/>
              <a:t>주로 </a:t>
            </a:r>
            <a:r>
              <a:rPr lang="en-US" altLang="ko-KR" sz="2000" b="1" dirty="0"/>
              <a:t>Dense feature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사용한다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크게 </a:t>
            </a:r>
            <a:r>
              <a:rPr lang="en-US" altLang="ko-KR" sz="2000" dirty="0"/>
              <a:t>CNN(</a:t>
            </a:r>
            <a:r>
              <a:rPr lang="en-US" altLang="ko-KR" sz="2000" dirty="0" err="1"/>
              <a:t>ResNet</a:t>
            </a:r>
            <a:r>
              <a:rPr lang="en-US" altLang="ko-KR" sz="2000" dirty="0"/>
              <a:t>)</a:t>
            </a:r>
            <a:r>
              <a:rPr lang="ko-KR" altLang="en-US" sz="2000" dirty="0"/>
              <a:t> 기반과 </a:t>
            </a:r>
            <a:r>
              <a:rPr lang="en-US" altLang="ko-KR" sz="2000" dirty="0" err="1"/>
              <a:t>ViT</a:t>
            </a:r>
            <a:r>
              <a:rPr lang="ko-KR" altLang="en-US" sz="2000" dirty="0"/>
              <a:t> 기반 소개</a:t>
            </a:r>
            <a:endParaRPr lang="en-US" altLang="ko-Kore-KR" sz="2000" dirty="0"/>
          </a:p>
          <a:p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448807"/>
            <a:ext cx="10300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	AN IMAGE IS WORTH 16X16 WORDS: TRANSFORMERS FOR IMAGE RECOGNITION AT SCALE</a:t>
            </a:r>
          </a:p>
          <a:p>
            <a:r>
              <a:rPr kumimoji="1" lang="en" altLang="ko-Kore-KR" sz="1000" dirty="0"/>
              <a:t>	Deep Residual Learning for Image Recognition, 2015</a:t>
            </a:r>
            <a:endParaRPr kumimoji="1" lang="ko-Kore-KR" altLang="en-US" sz="1000" dirty="0"/>
          </a:p>
        </p:txBody>
      </p:sp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ACFE21C-2A08-BCBE-FE81-DE3B6E80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2261860"/>
            <a:ext cx="5073650" cy="3918029"/>
          </a:xfrm>
          <a:prstGeom prst="rect">
            <a:avLst/>
          </a:prstGeom>
        </p:spPr>
      </p:pic>
      <p:pic>
        <p:nvPicPr>
          <p:cNvPr id="14" name="그림 1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2450E32-6EED-6E68-7FF5-F26F546A4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06032"/>
            <a:ext cx="2646570" cy="36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CNN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515060" y="6464196"/>
            <a:ext cx="67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입력 이미지에 대해 여러 개의 </a:t>
            </a:r>
            <a:r>
              <a:rPr lang="ko-KR" altLang="en-US" sz="2000" dirty="0" err="1"/>
              <a:t>컨볼루션</a:t>
            </a:r>
            <a:r>
              <a:rPr lang="ko-KR" altLang="en-US" sz="2000" dirty="0"/>
              <a:t> 필터</a:t>
            </a:r>
            <a:r>
              <a:rPr lang="en-US" altLang="ko-KR" sz="2000" dirty="0"/>
              <a:t>(</a:t>
            </a:r>
            <a:r>
              <a:rPr lang="en" altLang="ko-KR" sz="2000" dirty="0"/>
              <a:t>kernel)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r>
              <a:rPr lang="ko-KR" altLang="en-US" sz="2000" dirty="0"/>
              <a:t>필터는 이미지의 국소 영역</a:t>
            </a:r>
            <a:r>
              <a:rPr lang="en-US" altLang="ko-KR" sz="2000" dirty="0"/>
              <a:t>(</a:t>
            </a:r>
            <a:r>
              <a:rPr lang="en" altLang="ko-Kore-KR" sz="2000" dirty="0"/>
              <a:t>receptive field)</a:t>
            </a:r>
            <a:r>
              <a:rPr lang="ko-KR" altLang="en-US" sz="2000" dirty="0"/>
              <a:t>과 </a:t>
            </a:r>
            <a:r>
              <a:rPr lang="ko-KR" altLang="en-US" sz="2000" dirty="0" err="1"/>
              <a:t>컨볼루션</a:t>
            </a:r>
            <a:r>
              <a:rPr lang="ko-KR" altLang="en-US" sz="2000" dirty="0"/>
              <a:t> 연산을 수행해 해당 영역의 특징을 추출하는 역할을 수행</a:t>
            </a:r>
            <a:endParaRPr lang="en-US" altLang="ko-KR" sz="2000" dirty="0"/>
          </a:p>
          <a:p>
            <a:r>
              <a:rPr lang="en-US" altLang="ko-Kore-KR" sz="2000" dirty="0"/>
              <a:t>Flatten Layer</a:t>
            </a:r>
            <a:r>
              <a:rPr lang="ko-KR" altLang="en-US" sz="2000" dirty="0"/>
              <a:t>에서 이를 통해 이미지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얻음</a:t>
            </a:r>
            <a:r>
              <a:rPr lang="en-US" altLang="ko-KR" sz="2000" dirty="0"/>
              <a:t>.</a:t>
            </a:r>
          </a:p>
          <a:p>
            <a:r>
              <a:rPr lang="ko-KR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이를 통해 최종적으로 이미지의 크고 작은 특징을 함축하는 벡터를 얻음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527534"/>
            <a:ext cx="10300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en" altLang="ko-Kore-KR" sz="1000" dirty="0">
                <a:hlinkClick r:id="rId2"/>
              </a:rPr>
              <a:t>https://www.linkedin.com/pulse/what-convolutional-neural-network-cnn-deep-learning-nafiz-shahriar</a:t>
            </a:r>
            <a:endParaRPr kumimoji="1" lang="en" altLang="ko-Kore-KR" sz="1000" dirty="0"/>
          </a:p>
          <a:p>
            <a:endParaRPr kumimoji="1" lang="ko-Kore-KR" altLang="en-US" sz="1000" dirty="0"/>
          </a:p>
        </p:txBody>
      </p:sp>
      <p:pic>
        <p:nvPicPr>
          <p:cNvPr id="2050" name="Picture 2" descr="What is Convolutional Neural Network — CNN (Deep Learning)">
            <a:extLst>
              <a:ext uri="{FF2B5EF4-FFF2-40B4-BE49-F238E27FC236}">
                <a16:creationId xmlns:a16="http://schemas.microsoft.com/office/drawing/2014/main" id="{92E7B473-1AE3-4C40-B411-7F6FC8CA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86" y="3429000"/>
            <a:ext cx="6763628" cy="30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1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ea typeface="나눔스퀘어" panose="020B0600000101010101"/>
              </a:rPr>
              <a:t>ResNet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1242410"/>
            <a:ext cx="9791700" cy="2186590"/>
          </a:xfrm>
        </p:spPr>
        <p:txBody>
          <a:bodyPr>
            <a:normAutofit/>
          </a:bodyPr>
          <a:lstStyle/>
          <a:p>
            <a:r>
              <a:rPr lang="en-US" altLang="ko-Kore-KR" sz="2000" dirty="0" err="1"/>
              <a:t>ResNet</a:t>
            </a:r>
            <a:r>
              <a:rPr lang="ko-KR" altLang="en-US" sz="2000" dirty="0"/>
              <a:t>은 이러한 </a:t>
            </a:r>
            <a:r>
              <a:rPr lang="en-US" altLang="ko-KR" sz="2000" dirty="0"/>
              <a:t>CNN</a:t>
            </a:r>
            <a:r>
              <a:rPr lang="ko-KR" altLang="en-US" sz="2000" dirty="0"/>
              <a:t> 구조에 </a:t>
            </a:r>
            <a:r>
              <a:rPr lang="en-US" altLang="ko-KR" sz="2000" dirty="0"/>
              <a:t>Residual </a:t>
            </a:r>
            <a:r>
              <a:rPr lang="ko-KR" altLang="en-US" sz="2000" dirty="0"/>
              <a:t>층을 넣어주어</a:t>
            </a:r>
            <a:endParaRPr lang="en-US" altLang="ko-KR" sz="2000" dirty="0"/>
          </a:p>
          <a:p>
            <a:r>
              <a:rPr lang="ko-KR" altLang="en-US" sz="2000" dirty="0"/>
              <a:t>다음 층에 정보를 넘겨주는 구조임</a:t>
            </a:r>
            <a:r>
              <a:rPr lang="en-US" altLang="ko-KR" sz="2000" dirty="0"/>
              <a:t>.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527534"/>
            <a:ext cx="10300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en-US" altLang="ko-KR" sz="1000" dirty="0">
                <a:hlinkClick r:id="rId2"/>
              </a:rPr>
              <a:t>https://medium.com/analytics-vidhya/opening-resnets-46bb28f43b25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  <p:pic>
        <p:nvPicPr>
          <p:cNvPr id="3074" name="Picture 2" descr="Unlocking Resnets. Step by step exploration on what… | by Anup Joseph |  Analytics Vidhya | Medium">
            <a:extLst>
              <a:ext uri="{FF2B5EF4-FFF2-40B4-BE49-F238E27FC236}">
                <a16:creationId xmlns:a16="http://schemas.microsoft.com/office/drawing/2014/main" id="{77A70DB9-3709-ED1E-6E53-9F7EEEDB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06" y="2489200"/>
            <a:ext cx="9181388" cy="370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72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ea typeface="나눔스퀘어" panose="020B0600000101010101"/>
              </a:rPr>
              <a:t>ViT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ViT</a:t>
            </a:r>
            <a:r>
              <a:rPr lang="en-US" altLang="ko-KR" sz="2000" dirty="0"/>
              <a:t>(Vision Transformer)</a:t>
            </a:r>
            <a:r>
              <a:rPr lang="ko-KR" altLang="en-US" sz="2000" dirty="0"/>
              <a:t>는</a:t>
            </a:r>
            <a:r>
              <a:rPr lang="en-US" altLang="ko-KR" sz="2000" dirty="0"/>
              <a:t> NLP </a:t>
            </a:r>
            <a:r>
              <a:rPr lang="ko-KR" altLang="en-US" sz="2000" dirty="0"/>
              <a:t>분야에서 널리 쓰이던 </a:t>
            </a:r>
            <a:r>
              <a:rPr lang="en-US" altLang="ko-KR" sz="2000" dirty="0"/>
              <a:t>Transformer </a:t>
            </a:r>
            <a:r>
              <a:rPr lang="ko-KR" altLang="en-US" sz="2000" dirty="0"/>
              <a:t>아키텍처를 이미지 인식 문제에 적용한 모델</a:t>
            </a:r>
            <a:endParaRPr lang="en-US" altLang="ko-KR" sz="2000" dirty="0"/>
          </a:p>
          <a:p>
            <a:r>
              <a:rPr lang="ko-KR" altLang="en-US" sz="2000" dirty="0"/>
              <a:t>보통 이미지를 </a:t>
            </a:r>
            <a:r>
              <a:rPr lang="en-US" altLang="ko-KR" sz="2000" dirty="0"/>
              <a:t>patch</a:t>
            </a:r>
            <a:r>
              <a:rPr lang="ko-KR" altLang="en-US" sz="2000" dirty="0"/>
              <a:t>해서 입력으로 넣는다</a:t>
            </a:r>
            <a:r>
              <a:rPr lang="en-US" altLang="ko-KR" sz="2000" dirty="0"/>
              <a:t>.</a:t>
            </a:r>
          </a:p>
          <a:p>
            <a:endParaRPr lang="en-US" altLang="ko-Kore-KR" sz="2000" dirty="0"/>
          </a:p>
          <a:p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AN IMAGE IS WORTH 16X16 WORDS: TRANSFORMERS FOR IMAGE RECOGNITION AT SCALE</a:t>
            </a:r>
            <a:endParaRPr kumimoji="1" lang="ko-Kore-KR" altLang="en-US" sz="1000" dirty="0"/>
          </a:p>
        </p:txBody>
      </p:sp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ACFE21C-2A08-BCBE-FE81-DE3B6E80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37" y="2513603"/>
            <a:ext cx="4860925" cy="37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7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ea typeface="나눔스퀘어" panose="020B0600000101010101"/>
              </a:rPr>
              <a:t>ViT</a:t>
            </a:r>
            <a:r>
              <a:rPr lang="en-US" altLang="ko-KR" sz="3600" b="1" dirty="0">
                <a:ea typeface="나눔스퀘어" panose="020B0600000101010101"/>
              </a:rPr>
              <a:t>: patch embedding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1242410"/>
            <a:ext cx="97917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패치 </a:t>
            </a:r>
            <a:r>
              <a:rPr lang="ko-KR" altLang="en-US" sz="2000" dirty="0" err="1"/>
              <a:t>임베딩에서</a:t>
            </a:r>
            <a:r>
              <a:rPr lang="ko-KR" altLang="en-US" sz="2000" dirty="0"/>
              <a:t> 입력 이미지를 일정 크기의 패치로 분할</a:t>
            </a:r>
            <a:endParaRPr lang="en-US" altLang="ko-KR" sz="2000" dirty="0"/>
          </a:p>
          <a:p>
            <a:r>
              <a:rPr lang="en-US" altLang="ko-KR" sz="2000" b="1" dirty="0"/>
              <a:t>(224, 224, 3)</a:t>
            </a:r>
            <a:r>
              <a:rPr lang="ko-KR" altLang="en-US" sz="2000" b="1" dirty="0"/>
              <a:t> 이미지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(196,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16,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16,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3)</a:t>
            </a:r>
            <a:r>
              <a:rPr lang="ko-KR" altLang="en-US" sz="2000" b="1" dirty="0"/>
              <a:t> 패치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(196,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786) </a:t>
            </a:r>
            <a:r>
              <a:rPr lang="ko-KR" altLang="en-US" sz="2000" b="1" dirty="0"/>
              <a:t>패치 </a:t>
            </a:r>
            <a:r>
              <a:rPr lang="ko-KR" altLang="en-US" sz="2000" b="1" dirty="0" err="1"/>
              <a:t>임베딩</a:t>
            </a:r>
            <a:endParaRPr lang="en-US" altLang="ko-KR" sz="2000" b="1" dirty="0"/>
          </a:p>
          <a:p>
            <a:r>
              <a:rPr lang="ko-KR" altLang="en-US" sz="2000" dirty="0"/>
              <a:t>여기에 </a:t>
            </a:r>
            <a:r>
              <a:rPr lang="en-US" altLang="ko-KR" sz="2000" dirty="0"/>
              <a:t>position embedding</a:t>
            </a:r>
            <a:r>
              <a:rPr lang="ko-KR" altLang="en-US" sz="2000" dirty="0"/>
              <a:t>을 더해 입력으로 넣어준다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1600" dirty="0"/>
              <a:t>(224</a:t>
            </a:r>
            <a:r>
              <a:rPr lang="ko-KR" altLang="en-US" sz="1600" dirty="0"/>
              <a:t> </a:t>
            </a:r>
            <a:r>
              <a:rPr lang="en-US" altLang="ko-KR" sz="1600" dirty="0"/>
              <a:t>//</a:t>
            </a:r>
            <a:r>
              <a:rPr lang="ko-KR" altLang="en-US" sz="1600" dirty="0"/>
              <a:t> </a:t>
            </a:r>
            <a:r>
              <a:rPr lang="en-US" altLang="ko-KR" sz="1600" dirty="0"/>
              <a:t>16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/>
              <a:t>14,</a:t>
            </a:r>
            <a:r>
              <a:rPr lang="ko-KR" altLang="en-US" sz="1600" dirty="0"/>
              <a:t> </a:t>
            </a:r>
            <a:r>
              <a:rPr lang="en-US" altLang="ko-KR" sz="1600" dirty="0"/>
              <a:t>14</a:t>
            </a:r>
            <a:r>
              <a:rPr lang="ko-KR" altLang="en-US" sz="1600" dirty="0"/>
              <a:t> * </a:t>
            </a:r>
            <a:r>
              <a:rPr lang="en-US" altLang="ko-KR" sz="1600" dirty="0"/>
              <a:t>14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/>
              <a:t>196)</a:t>
            </a:r>
          </a:p>
          <a:p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AN IMAGE IS WORTH 16X16 WORDS: TRANSFORMERS FOR IMAGE RECOGNITION AT SCALE</a:t>
            </a:r>
            <a:endParaRPr kumimoji="1" lang="ko-Kore-KR" altLang="en-US" sz="1000" dirty="0"/>
          </a:p>
        </p:txBody>
      </p:sp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ACFE21C-2A08-BCBE-FE81-DE3B6E80A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57" r="-63" b="-1"/>
          <a:stretch/>
        </p:blipFill>
        <p:spPr>
          <a:xfrm>
            <a:off x="956507" y="3149600"/>
            <a:ext cx="10278986" cy="3200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49F5A-9B2A-5DAD-B402-4E7737394A01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169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ea typeface="나눔스퀘어" panose="020B0600000101010101"/>
              </a:rPr>
              <a:t>ViT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ore-KR" altLang="en-US" sz="2000" dirty="0"/>
              <a:t>이를 통해 잘게 쪼개진 이미지를 </a:t>
            </a:r>
            <a:r>
              <a:rPr lang="en-US" altLang="ko-Kore-KR" sz="2000" dirty="0"/>
              <a:t>transformer</a:t>
            </a:r>
            <a:r>
              <a:rPr lang="ko-Kore-KR" altLang="en-US" sz="2000" dirty="0"/>
              <a:t>에 넣어줌으로써</a:t>
            </a:r>
            <a:endParaRPr lang="en-US" altLang="ko-Kore-KR" sz="2000" dirty="0"/>
          </a:p>
          <a:p>
            <a:r>
              <a:rPr lang="en-US" altLang="ko-Kore-KR" sz="2000" dirty="0"/>
              <a:t>BERT</a:t>
            </a:r>
            <a:r>
              <a:rPr lang="ko-Kore-KR" altLang="en-US" sz="2000" dirty="0"/>
              <a:t>를 통해 임베딩 벡터를 얻을 수 있는 것과 </a:t>
            </a:r>
            <a:endParaRPr lang="en-US" altLang="ko-Kore-KR" sz="2000" dirty="0"/>
          </a:p>
          <a:p>
            <a:r>
              <a:rPr lang="ko-Kore-KR" altLang="en-US" sz="2000" dirty="0"/>
              <a:t>유사하게 이미지 임베딩을 얻을 수 있다</a:t>
            </a:r>
            <a:r>
              <a:rPr lang="en-US" altLang="ko-Kore-KR" sz="2000" dirty="0"/>
              <a:t>. </a:t>
            </a:r>
          </a:p>
          <a:p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B04B-B346-FD11-09D3-7EE36ABCBD59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AN IMAGE IS WORTH 16X16 WORDS: TRANSFORMERS FOR IMAGE RECOGNITION AT SCALE</a:t>
            </a:r>
            <a:endParaRPr kumimoji="1" lang="ko-Kore-KR" altLang="en-US" sz="1000" dirty="0"/>
          </a:p>
        </p:txBody>
      </p:sp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ACFE21C-2A08-BCBE-FE81-DE3B6E80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37" y="2513603"/>
            <a:ext cx="4860925" cy="3753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D3ED0-6CE0-19E2-AC15-354F0F79AB26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5773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 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1242410"/>
            <a:ext cx="97917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이미지와 연관된 텍스트를 </a:t>
            </a:r>
            <a:endParaRPr lang="en-US" altLang="ko-KR" sz="2000" dirty="0"/>
          </a:p>
          <a:p>
            <a:r>
              <a:rPr lang="ko-KR" altLang="en-US" sz="2000" dirty="0"/>
              <a:t>잘 알려진 </a:t>
            </a:r>
            <a:r>
              <a:rPr lang="en-US" altLang="ko-KR" sz="2000" dirty="0"/>
              <a:t>transformer </a:t>
            </a:r>
            <a:r>
              <a:rPr lang="ko-KR" altLang="en-US" sz="2000" dirty="0"/>
              <a:t>구조의 모델에 넣어주어 </a:t>
            </a:r>
            <a:endParaRPr lang="en-US" altLang="ko-KR" sz="2000" dirty="0"/>
          </a:p>
          <a:p>
            <a:r>
              <a:rPr lang="ko-KR" altLang="en-US" sz="2000" dirty="0"/>
              <a:t>텍스트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값을 얻는다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ko-Kore-KR" altLang="en-US" sz="2000" dirty="0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A9E43E0-2F08-FDC0-CD8B-BABB82E41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17" y="2999390"/>
            <a:ext cx="9688001" cy="3464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19811-0088-A7C9-B632-38BEA30869ED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040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 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1069699"/>
            <a:ext cx="9791700" cy="1866958"/>
          </a:xfrm>
        </p:spPr>
        <p:txBody>
          <a:bodyPr>
            <a:normAutofit/>
          </a:bodyPr>
          <a:lstStyle/>
          <a:p>
            <a:r>
              <a:rPr lang="ko-Kore-KR" altLang="en-US" sz="2000" dirty="0"/>
              <a:t>최신</a:t>
            </a:r>
            <a:r>
              <a:rPr lang="ko-KR" altLang="en-US" sz="2000" dirty="0"/>
              <a:t> 연구는 대부분 </a:t>
            </a:r>
            <a:r>
              <a:rPr lang="en-US" altLang="ko-KR" sz="2000" dirty="0"/>
              <a:t>transformer </a:t>
            </a:r>
            <a:r>
              <a:rPr lang="ko-KR" altLang="en-US" sz="2000" dirty="0"/>
              <a:t>구조를 사용한다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Transformer</a:t>
            </a:r>
            <a:r>
              <a:rPr lang="ko-KR" altLang="en-US" sz="2000" dirty="0"/>
              <a:t>의 핵심은 </a:t>
            </a:r>
            <a:r>
              <a:rPr lang="en-US" altLang="ko-KR" sz="2000" dirty="0"/>
              <a:t>self-attention </a:t>
            </a:r>
            <a:r>
              <a:rPr lang="ko-KR" altLang="en-US" sz="2000" dirty="0"/>
              <a:t>이며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뽑기 위한 대표적인 모델로 </a:t>
            </a:r>
            <a:r>
              <a:rPr lang="en-US" altLang="ko-KR" sz="2000" dirty="0"/>
              <a:t>BERT</a:t>
            </a:r>
            <a:r>
              <a:rPr lang="ko-KR" altLang="en-US" sz="2000" dirty="0"/>
              <a:t>가 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ko-Kore-KR" altLang="en-US" sz="2000" dirty="0"/>
          </a:p>
        </p:txBody>
      </p:sp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26177D5-10A7-82C5-E97C-F2A86E8E7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15" y="2749652"/>
            <a:ext cx="5588369" cy="32986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34FF15-0365-5719-5068-2E38D51AD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45" y="5861275"/>
            <a:ext cx="9239005" cy="787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0E3F10-E9AA-EC8B-92F2-A11E4B5903AA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6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이제 </a:t>
            </a:r>
            <a:r>
              <a:rPr lang="en-US" altLang="ko-KR" sz="2000" dirty="0"/>
              <a:t>multi-modal </a:t>
            </a:r>
            <a:r>
              <a:rPr lang="ko-KR" altLang="en-US" sz="2000" dirty="0"/>
              <a:t>의 핵심 부분임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Image encoder</a:t>
            </a:r>
            <a:r>
              <a:rPr lang="ko-KR" altLang="en-US" sz="2000" dirty="0"/>
              <a:t>와 </a:t>
            </a:r>
            <a:r>
              <a:rPr lang="en-US" altLang="ko-KR" sz="2000" dirty="0"/>
              <a:t>text encoder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통해서 각각의 표현을 이해했다</a:t>
            </a:r>
            <a:r>
              <a:rPr lang="en-US" altLang="ko-KR" sz="2000" dirty="0"/>
              <a:t>.</a:t>
            </a:r>
          </a:p>
          <a:p>
            <a:r>
              <a:rPr lang="ko-Kore-KR" altLang="en-US" sz="2000" dirty="0"/>
              <a:t>이것을 잘 합쳐주는 과정이 필요하다</a:t>
            </a:r>
            <a:r>
              <a:rPr lang="en-US" altLang="ko-Kore-KR" sz="2000" dirty="0"/>
              <a:t>. </a:t>
            </a:r>
            <a:endParaRPr lang="ko-Kore-KR" altLang="en-US" sz="2000" dirty="0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918065F-C485-70F2-2218-C25B4D8C4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4" y="2877478"/>
            <a:ext cx="10790916" cy="3956050"/>
          </a:xfrm>
          <a:prstGeom prst="rect">
            <a:avLst/>
          </a:prstGeom>
        </p:spPr>
      </p:pic>
      <p:pic>
        <p:nvPicPr>
          <p:cNvPr id="4098" name="Picture 2" descr="Fusion Saga | Dragon Ball Wiki | Fandom">
            <a:extLst>
              <a:ext uri="{FF2B5EF4-FFF2-40B4-BE49-F238E27FC236}">
                <a16:creationId xmlns:a16="http://schemas.microsoft.com/office/drawing/2014/main" id="{2A8C7EB7-F7BC-5EBB-3B55-43447C9B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212" y="2841546"/>
            <a:ext cx="2091057" cy="11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A8952-1171-177A-18B6-24582DBEC76D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081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Modality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510" y="1279686"/>
            <a:ext cx="9144000" cy="113102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스퀘어" panose="020B0600000101010101"/>
              </a:rPr>
              <a:t>Modality refers to the way </a:t>
            </a:r>
          </a:p>
          <a:p>
            <a:r>
              <a:rPr lang="en-US" altLang="ko-KR" sz="2000" dirty="0">
                <a:ea typeface="나눔스퀘어" panose="020B0600000101010101"/>
              </a:rPr>
              <a:t>in which something expressed or perceived</a:t>
            </a:r>
            <a:endParaRPr lang="ko-KR" altLang="en-US" sz="20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9" name="그림 8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5BB8FF92-54CD-8D89-47BC-E28CC1CF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42" y="2168973"/>
            <a:ext cx="9737535" cy="358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52A23-17C6-83E3-AEE0-13F733245678}"/>
              </a:ext>
            </a:extLst>
          </p:cNvPr>
          <p:cNvSpPr txBox="1"/>
          <p:nvPr/>
        </p:nvSpPr>
        <p:spPr>
          <a:xfrm>
            <a:off x="0" y="652753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en-US" altLang="ko-KR" sz="1000" dirty="0">
                <a:hlinkClick r:id="rId3"/>
              </a:rPr>
              <a:t>https://www.youtube.com/watch?v=helW1httyO8&amp;list=PLki3HkfgNEsKPcpj5Vv2P98SRAT9wxIDa</a:t>
            </a:r>
            <a:endParaRPr kumimoji="1" lang="en-US" altLang="ko-KR" sz="1000" dirty="0"/>
          </a:p>
          <a:p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8196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R" sz="2000" dirty="0"/>
              <a:t>Input concatenation</a:t>
            </a:r>
            <a:endParaRPr lang="en-US" altLang="ko-KR" sz="2000" dirty="0"/>
          </a:p>
          <a:p>
            <a:r>
              <a:rPr lang="en" altLang="ko-KR" sz="2000" b="1" dirty="0"/>
              <a:t>self-attention</a:t>
            </a:r>
          </a:p>
          <a:p>
            <a:r>
              <a:rPr lang="en" altLang="ko-KR" sz="2000" dirty="0"/>
              <a:t>modality-unaware</a:t>
            </a:r>
          </a:p>
          <a:p>
            <a:endParaRPr lang="ko-Kore-KR" altLang="en-US" sz="2000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6587E3-14BC-062F-280C-0C435B2B8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95" y="2545974"/>
            <a:ext cx="8232409" cy="3730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Unified Vision-Language Pre-Training for Image Captioning and VQA, 2019</a:t>
            </a:r>
            <a:endParaRPr kumimoji="1" lang="ko-Kore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E88DF-B3C0-4932-156E-02BEB95FB863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214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R" sz="2000" dirty="0"/>
              <a:t>Input concatenation</a:t>
            </a:r>
            <a:r>
              <a:rPr lang="en-US" altLang="ko-KR" sz="2000" dirty="0"/>
              <a:t>: </a:t>
            </a:r>
          </a:p>
          <a:p>
            <a:r>
              <a:rPr lang="ko-KR" altLang="en-US" sz="2000" dirty="0"/>
              <a:t>이미지와 텍스트를 각각 인코딩한 후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두 </a:t>
            </a:r>
            <a:r>
              <a:rPr lang="ko-KR" altLang="en-US" sz="2000" dirty="0" err="1"/>
              <a:t>모달리티의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벡터를 직접 이어 붙이는 방식</a:t>
            </a:r>
            <a:endParaRPr lang="en" altLang="ko-KR" sz="2000" dirty="0"/>
          </a:p>
          <a:p>
            <a:endParaRPr lang="ko-Kore-KR" altLang="en-US" sz="2000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6587E3-14BC-062F-280C-0C435B2B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6" r="27616" b="1"/>
          <a:stretch/>
        </p:blipFill>
        <p:spPr>
          <a:xfrm>
            <a:off x="1848331" y="3276600"/>
            <a:ext cx="8495338" cy="246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Unified Vision-Language Pre-Training for Image Captioning and VQA, 2019</a:t>
            </a:r>
            <a:endParaRPr kumimoji="1" lang="ko-Kore-KR" altLang="en-US" sz="1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BF7343A-18BC-4315-E9F9-BAE24C3FF04B}"/>
              </a:ext>
            </a:extLst>
          </p:cNvPr>
          <p:cNvSpPr txBox="1">
            <a:spLocks/>
          </p:cNvSpPr>
          <p:nvPr/>
        </p:nvSpPr>
        <p:spPr>
          <a:xfrm>
            <a:off x="1524000" y="95764"/>
            <a:ext cx="9144000" cy="82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ea typeface="나눔스퀘어" panose="020B0600000101010101"/>
              </a:rPr>
              <a:t>Multi-modal fusion: Transformer</a:t>
            </a:r>
            <a:r>
              <a:rPr lang="ko-KR" altLang="en-US" sz="3600" b="1">
                <a:ea typeface="나눔스퀘어" panose="020B0600000101010101"/>
              </a:rPr>
              <a:t> </a:t>
            </a:r>
            <a:r>
              <a:rPr lang="en-US" altLang="ko-KR" sz="3600" b="1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25432-4BF0-5CC2-97E1-B0048DADE8C6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05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R" sz="2000" dirty="0"/>
              <a:t>self-attention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이미지 토큰과 텍스트 토큰을 </a:t>
            </a:r>
            <a:r>
              <a:rPr lang="en-US" altLang="ko-KR" sz="2000" dirty="0"/>
              <a:t>concatenate</a:t>
            </a:r>
            <a:r>
              <a:rPr lang="ko-KR" altLang="en-US" sz="2000" dirty="0"/>
              <a:t>해서 </a:t>
            </a:r>
            <a:r>
              <a:rPr lang="en-US" altLang="ko-KR" sz="2000" dirty="0"/>
              <a:t>Transformer</a:t>
            </a:r>
            <a:r>
              <a:rPr lang="ko-KR" altLang="en-US" sz="2000" dirty="0"/>
              <a:t>에 넣어 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이미지와 텍스트 각각에 대해 </a:t>
            </a:r>
            <a:r>
              <a:rPr lang="en-US" altLang="ko-KR" sz="2000" dirty="0"/>
              <a:t>self-attention</a:t>
            </a:r>
            <a:r>
              <a:rPr lang="ko-KR" altLang="en-US" sz="2000" dirty="0"/>
              <a:t>을 하는 것 보다</a:t>
            </a:r>
            <a:endParaRPr lang="en-US" altLang="ko-KR" sz="2000" dirty="0"/>
          </a:p>
          <a:p>
            <a:r>
              <a:rPr lang="en-US" altLang="ko-KR" sz="2000" b="1" dirty="0"/>
              <a:t>Input-concatenation</a:t>
            </a:r>
            <a:r>
              <a:rPr lang="ko-KR" altLang="en-US" sz="2000" b="1" dirty="0"/>
              <a:t>한 벡터를 </a:t>
            </a:r>
            <a:r>
              <a:rPr lang="en-US" altLang="ko-KR" sz="2000" b="1" dirty="0"/>
              <a:t>self-attention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endParaRPr lang="en" altLang="ko-KR" sz="2000" dirty="0"/>
          </a:p>
          <a:p>
            <a:endParaRPr lang="ko-Kore-KR" altLang="en-US" sz="2000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6587E3-14BC-062F-280C-0C435B2B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94" b="24449"/>
          <a:stretch/>
        </p:blipFill>
        <p:spPr>
          <a:xfrm>
            <a:off x="2482577" y="2873718"/>
            <a:ext cx="7226845" cy="3374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Unified Vision-Language Pre-Training for Image Captioning and VQA, 2019</a:t>
            </a:r>
            <a:endParaRPr kumimoji="1" lang="ko-Kore-KR" altLang="en-US" sz="1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53DAEE5-4DD6-A305-8650-73FB44790130}"/>
              </a:ext>
            </a:extLst>
          </p:cNvPr>
          <p:cNvSpPr txBox="1">
            <a:spLocks/>
          </p:cNvSpPr>
          <p:nvPr/>
        </p:nvSpPr>
        <p:spPr>
          <a:xfrm>
            <a:off x="1524000" y="95764"/>
            <a:ext cx="9144000" cy="82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ea typeface="나눔스퀘어" panose="020B0600000101010101"/>
              </a:rPr>
              <a:t>Multi-modal fusion: Transformer</a:t>
            </a:r>
            <a:r>
              <a:rPr lang="ko-KR" altLang="en-US" sz="3600" b="1">
                <a:ea typeface="나눔스퀘어" panose="020B0600000101010101"/>
              </a:rPr>
              <a:t> </a:t>
            </a:r>
            <a:r>
              <a:rPr lang="en-US" altLang="ko-KR" sz="3600" b="1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3EBF4-F32C-F746-7D35-7B9454C4727F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137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R" sz="2000" dirty="0"/>
              <a:t>modality-unaware</a:t>
            </a:r>
            <a:r>
              <a:rPr lang="en-US" altLang="ko-KR" sz="2000" dirty="0"/>
              <a:t>:</a:t>
            </a:r>
            <a:endParaRPr lang="en" altLang="ko-KR" sz="2000" dirty="0"/>
          </a:p>
          <a:p>
            <a:r>
              <a:rPr lang="ko-KR" altLang="en-US" sz="2000" dirty="0"/>
              <a:t>입력이 어떤 </a:t>
            </a:r>
            <a:r>
              <a:rPr lang="ko-KR" altLang="en-US" sz="2000" dirty="0" err="1"/>
              <a:t>모달리티에서</a:t>
            </a:r>
            <a:r>
              <a:rPr lang="ko-KR" altLang="en-US" sz="2000" dirty="0"/>
              <a:t> 왔는지는 알려주지 않는 것을 의미</a:t>
            </a:r>
            <a:endParaRPr lang="en-US" altLang="ko-KR" sz="2000" dirty="0"/>
          </a:p>
          <a:p>
            <a:r>
              <a:rPr lang="ko-Kore-KR" altLang="en-US" sz="2000" dirty="0"/>
              <a:t>모델 입장에서 무엇이 텍스트이고 이미지인지 모름</a:t>
            </a:r>
            <a:r>
              <a:rPr lang="en-US" altLang="ko-Kore-KR" sz="2000" dirty="0"/>
              <a:t>.</a:t>
            </a:r>
            <a:endParaRPr lang="ko-Kore-KR" altLang="en-US" sz="2000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6587E3-14BC-062F-280C-0C435B2B8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20" y="2836066"/>
            <a:ext cx="6866559" cy="3111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Unified Vision-Language Pre-Training for Image Captioning and VQA, 2019</a:t>
            </a:r>
            <a:endParaRPr kumimoji="1" lang="ko-Kore-KR" altLang="en-US" sz="1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E63ECA5-3F19-F22D-18C0-6B4290F84840}"/>
              </a:ext>
            </a:extLst>
          </p:cNvPr>
          <p:cNvSpPr txBox="1">
            <a:spLocks/>
          </p:cNvSpPr>
          <p:nvPr/>
        </p:nvSpPr>
        <p:spPr>
          <a:xfrm>
            <a:off x="1524000" y="95764"/>
            <a:ext cx="9144000" cy="8288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ea typeface="나눔스퀘어" panose="020B0600000101010101"/>
              </a:rPr>
              <a:t>Multi-modal fusion: Transformer</a:t>
            </a:r>
            <a:r>
              <a:rPr lang="ko-KR" altLang="en-US" sz="3600" b="1">
                <a:ea typeface="나눔스퀘어" panose="020B0600000101010101"/>
              </a:rPr>
              <a:t> </a:t>
            </a:r>
            <a:r>
              <a:rPr lang="en-US" altLang="ko-KR" sz="3600" b="1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455DD-74D2-74D4-DB2F-3557B0470D19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5957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Self-attention</a:t>
            </a:r>
          </a:p>
          <a:p>
            <a:r>
              <a:rPr lang="en" altLang="ko-Kore-KR" sz="2000" b="1" dirty="0"/>
              <a:t>cross-attention </a:t>
            </a:r>
          </a:p>
          <a:p>
            <a:r>
              <a:rPr lang="en" altLang="ko-Kore-KR" sz="2000" dirty="0"/>
              <a:t>modality-aware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LXMERT: Learning Cross-Modality Encoder Representations from Transformers, 2019</a:t>
            </a:r>
            <a:endParaRPr kumimoji="1" lang="ko-Kore-KR" altLang="en-US" sz="1000" dirty="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76C35B-8C71-C320-30F4-D1368729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26" y="2788432"/>
            <a:ext cx="9327948" cy="307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33050-45F0-E103-06E1-18D171184D87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412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Self-attention</a:t>
            </a:r>
          </a:p>
          <a:p>
            <a:r>
              <a:rPr lang="ko-KR" altLang="en-US" sz="2000" dirty="0"/>
              <a:t>같은 </a:t>
            </a:r>
            <a:r>
              <a:rPr lang="ko-KR" altLang="en-US" sz="2000" dirty="0" err="1"/>
              <a:t>모달리티</a:t>
            </a:r>
            <a:r>
              <a:rPr lang="ko-KR" altLang="en-US" sz="2000" dirty="0"/>
              <a:t> 내에서 토큰 간 상호작용을 모델링하는 방식</a:t>
            </a:r>
            <a:endParaRPr lang="en-US" altLang="ko-KR" sz="2000" dirty="0"/>
          </a:p>
          <a:p>
            <a:r>
              <a:rPr lang="ko-KR" altLang="en-US" sz="2000" b="1" dirty="0"/>
              <a:t>각 </a:t>
            </a:r>
            <a:r>
              <a:rPr lang="ko-KR" altLang="en-US" sz="2000" b="1" dirty="0" err="1"/>
              <a:t>모달리티</a:t>
            </a:r>
            <a:r>
              <a:rPr lang="ko-KR" altLang="en-US" sz="2000" b="1" dirty="0"/>
              <a:t> 내부의 표현력을 강화하는 역할</a:t>
            </a:r>
            <a:endParaRPr lang="en" altLang="ko-Kore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LXMERT: Learning Cross-Modality Encoder Representations from Transformers, 2019</a:t>
            </a:r>
            <a:endParaRPr kumimoji="1" lang="ko-Kore-KR" altLang="en-US" sz="1000" dirty="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76C35B-8C71-C320-30F4-D1368729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272875" y="2798151"/>
            <a:ext cx="5603774" cy="3699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9B73B4-38A5-5145-CB5A-CE8389FD9499}"/>
              </a:ext>
            </a:extLst>
          </p:cNvPr>
          <p:cNvSpPr txBox="1"/>
          <p:nvPr/>
        </p:nvSpPr>
        <p:spPr>
          <a:xfrm>
            <a:off x="1932807" y="386080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추출된 </a:t>
            </a:r>
            <a:r>
              <a:rPr kumimoji="1" lang="en" altLang="ko-Kore-KR" dirty="0"/>
              <a:t>object-level </a:t>
            </a:r>
            <a:endParaRPr kumimoji="1" lang="en-US" altLang="ko-KR" dirty="0"/>
          </a:p>
          <a:p>
            <a:r>
              <a:rPr kumimoji="1" lang="ko-KR" altLang="en-US" dirty="0"/>
              <a:t>영역 특징도 사용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" altLang="ko-Kore-KR" dirty="0"/>
              <a:t>sparse feature)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26679-01C5-1ECD-AF7C-9771760FEA16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7284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쌍방향으로 </a:t>
            </a:r>
            <a:r>
              <a:rPr lang="en" altLang="ko-Kore-KR" sz="2000" dirty="0"/>
              <a:t>cross-attention</a:t>
            </a:r>
            <a:r>
              <a:rPr lang="ko-KR" altLang="en-US" sz="2000" dirty="0"/>
              <a:t>을 수행함으로써</a:t>
            </a:r>
            <a:r>
              <a:rPr lang="en-US" altLang="ko-KR" sz="2000" dirty="0"/>
              <a:t>, </a:t>
            </a:r>
            <a:r>
              <a:rPr lang="en" altLang="ko-Kore-KR" sz="2000" dirty="0"/>
              <a:t>LXMERT</a:t>
            </a:r>
            <a:r>
              <a:rPr lang="ko-KR" altLang="en-US" sz="2000" dirty="0"/>
              <a:t>는 이미지와 텍스트 간 정렬</a:t>
            </a:r>
            <a:r>
              <a:rPr lang="en-US" altLang="ko-KR" sz="2000" dirty="0"/>
              <a:t>(</a:t>
            </a:r>
            <a:r>
              <a:rPr lang="en" altLang="ko-Kore-KR" sz="2000" dirty="0"/>
              <a:t>alignment) </a:t>
            </a:r>
            <a:r>
              <a:rPr lang="ko-KR" altLang="en-US" sz="2000" dirty="0"/>
              <a:t>정보를 학습</a:t>
            </a:r>
            <a:endParaRPr lang="en" altLang="ko-Kore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LXMERT: Learning Cross-Modality Encoder Representations from Transformers, 2019</a:t>
            </a:r>
            <a:endParaRPr kumimoji="1" lang="ko-Kore-KR" altLang="en-US" sz="1000" dirty="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76C35B-8C71-C320-30F4-D1368729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/>
          <a:stretch/>
        </p:blipFill>
        <p:spPr>
          <a:xfrm>
            <a:off x="762000" y="3149529"/>
            <a:ext cx="4656087" cy="307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B9A56-F1BC-BEB1-C4DE-C160293F6274}"/>
              </a:ext>
            </a:extLst>
          </p:cNvPr>
          <p:cNvSpPr txBox="1"/>
          <p:nvPr/>
        </p:nvSpPr>
        <p:spPr>
          <a:xfrm>
            <a:off x="5418087" y="3149529"/>
            <a:ext cx="6618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텍스트가 쿼리라면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en-US" altLang="ko-KR" dirty="0"/>
              <a:t>"</a:t>
            </a:r>
            <a:r>
              <a:rPr kumimoji="1" lang="ko-KR" altLang="en-US" dirty="0"/>
              <a:t>고양이가 소파에 앉아 있다</a:t>
            </a:r>
            <a:r>
              <a:rPr kumimoji="1" lang="en-US" altLang="ko-KR" dirty="0"/>
              <a:t>"</a:t>
            </a:r>
            <a:r>
              <a:rPr kumimoji="1" lang="ko-KR" altLang="en-US" dirty="0"/>
              <a:t>는 문장에서 </a:t>
            </a:r>
            <a:r>
              <a:rPr kumimoji="1" lang="en-US" altLang="ko-KR" dirty="0"/>
              <a:t>"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"</a:t>
            </a:r>
            <a:r>
              <a:rPr kumimoji="1" lang="ko-KR" altLang="en-US" dirty="0"/>
              <a:t>라는 토큰은 이미지 내 고양이 영역에</a:t>
            </a:r>
            <a:r>
              <a:rPr kumimoji="1" lang="en-US" altLang="ko-KR" dirty="0"/>
              <a:t>, "</a:t>
            </a:r>
            <a:r>
              <a:rPr kumimoji="1" lang="ko-KR" altLang="en-US" dirty="0"/>
              <a:t>소파</a:t>
            </a:r>
            <a:r>
              <a:rPr kumimoji="1" lang="en-US" altLang="ko-KR" dirty="0"/>
              <a:t>" </a:t>
            </a:r>
            <a:r>
              <a:rPr kumimoji="1" lang="ko-KR" altLang="en-US" dirty="0"/>
              <a:t>토큰은 소파 영역에 높은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가중치를 부여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=&gt; </a:t>
            </a:r>
            <a:r>
              <a:rPr kumimoji="1" lang="ko-KR" altLang="en-US" dirty="0"/>
              <a:t>각 텍스트 토큰과 관련된 이미지 영역이 강조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6B7E2-E049-944B-311C-3239DB5E02BE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933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27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LXMERT: Learning Cross-Modality Encoder Representations from Transformers, 2019</a:t>
            </a:r>
            <a:endParaRPr kumimoji="1" lang="ko-Kore-KR" altLang="en-US" sz="1000" dirty="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76C35B-8C71-C320-30F4-D1368729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/>
          <a:stretch/>
        </p:blipFill>
        <p:spPr>
          <a:xfrm>
            <a:off x="762000" y="3086029"/>
            <a:ext cx="4656087" cy="3078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B9A56-F1BC-BEB1-C4DE-C160293F6274}"/>
              </a:ext>
            </a:extLst>
          </p:cNvPr>
          <p:cNvSpPr txBox="1"/>
          <p:nvPr/>
        </p:nvSpPr>
        <p:spPr>
          <a:xfrm>
            <a:off x="5418087" y="3086029"/>
            <a:ext cx="6618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이미지가 쿼리라면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이미지 영역이 쿼리가 되어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 특징</a:t>
            </a:r>
            <a:r>
              <a:rPr kumimoji="1" lang="en-US" altLang="ko-KR" dirty="0"/>
              <a:t>(</a:t>
            </a:r>
            <a:r>
              <a:rPr kumimoji="1" lang="en" altLang="ko-Kore-KR" dirty="0"/>
              <a:t>text output)</a:t>
            </a:r>
            <a:r>
              <a:rPr kumimoji="1" lang="ko-KR" altLang="en-US" dirty="0"/>
              <a:t>을 키와 값으로 </a:t>
            </a:r>
            <a:r>
              <a:rPr kumimoji="1" lang="ko-KR" altLang="en-US" dirty="0" err="1"/>
              <a:t>어텐션을</a:t>
            </a:r>
            <a:r>
              <a:rPr kumimoji="1" lang="ko-KR" altLang="en-US" dirty="0"/>
              <a:t> 계산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이미지 내 고양이 영역은 </a:t>
            </a:r>
            <a:r>
              <a:rPr kumimoji="1" lang="en-US" altLang="ko-KR" dirty="0"/>
              <a:t>"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", "</a:t>
            </a:r>
            <a:r>
              <a:rPr kumimoji="1" lang="ko-KR" altLang="en-US" dirty="0"/>
              <a:t>앉아있다</a:t>
            </a:r>
            <a:r>
              <a:rPr kumimoji="1" lang="en-US" altLang="ko-KR" dirty="0"/>
              <a:t>" </a:t>
            </a:r>
            <a:r>
              <a:rPr kumimoji="1" lang="ko-KR" altLang="en-US" dirty="0"/>
              <a:t>등의 토큰에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소파 영역은 </a:t>
            </a:r>
            <a:r>
              <a:rPr kumimoji="1" lang="en-US" altLang="ko-KR" dirty="0"/>
              <a:t>"</a:t>
            </a:r>
            <a:r>
              <a:rPr kumimoji="1" lang="ko-KR" altLang="en-US" dirty="0"/>
              <a:t>소파</a:t>
            </a:r>
            <a:r>
              <a:rPr kumimoji="1" lang="en-US" altLang="ko-KR" dirty="0"/>
              <a:t>"</a:t>
            </a:r>
            <a:r>
              <a:rPr kumimoji="1" lang="ko-KR" altLang="en-US" dirty="0"/>
              <a:t>라는 토큰에 높은 가중치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50CA3-EE7A-9CE8-C7EE-71079B561460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630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dirty="0">
                <a:ea typeface="나눔스퀘어" panose="020B0600000101010101"/>
              </a:rPr>
              <a:t>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modality-aware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/>
              <a:t>Modality-unaware</a:t>
            </a:r>
            <a:r>
              <a:rPr lang="ko-KR" altLang="en-US" sz="2000" dirty="0"/>
              <a:t>와는 반대 개념으로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이미지와 텍스트를 구분해서 처리하겠다는 의도</a:t>
            </a:r>
            <a:endParaRPr lang="en-US" altLang="ko-KR" sz="2000" dirty="0"/>
          </a:p>
          <a:p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LXMERT: Learning Cross-Modality Encoder Representations from Transformers, 2019</a:t>
            </a:r>
            <a:endParaRPr kumimoji="1" lang="ko-Kore-KR" altLang="en-US" sz="1000" dirty="0"/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76C35B-8C71-C320-30F4-D1368729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4"/>
          <a:stretch/>
        </p:blipFill>
        <p:spPr>
          <a:xfrm>
            <a:off x="5357863" y="2677774"/>
            <a:ext cx="1712010" cy="3570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580E8-11B9-229C-17CB-5ED5EC171156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2899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u="sng" dirty="0">
                <a:ea typeface="나눔스퀘어" panose="020B0600000101010101"/>
              </a:rPr>
              <a:t>decoder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Input concatenation, self-attention, modality-unaware </a:t>
            </a:r>
          </a:p>
          <a:p>
            <a:r>
              <a:rPr lang="en" altLang="ko-Kore-KR" sz="2000" dirty="0"/>
              <a:t>Decoder: text generation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GIT: A Generative Image-to-text Transformer for Vision and Language, 2022</a:t>
            </a:r>
            <a:endParaRPr kumimoji="1" lang="ko-Kore-KR" altLang="en-US" sz="1000" dirty="0"/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A67767D-E5B4-F721-6D15-FAB1F7B5F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65757"/>
            <a:ext cx="7353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68BA4-F468-1A0A-EA5E-B47DDBD1E6C8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79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Multi-Modality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510" y="1279686"/>
            <a:ext cx="9144000" cy="113102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스퀘어" panose="020B0600000101010101"/>
              </a:rPr>
              <a:t>Modality refers to the way </a:t>
            </a:r>
          </a:p>
          <a:p>
            <a:r>
              <a:rPr lang="en-US" altLang="ko-KR" sz="2000" dirty="0">
                <a:ea typeface="나눔스퀘어" panose="020B0600000101010101"/>
              </a:rPr>
              <a:t>in which something expressed or perceived</a:t>
            </a:r>
            <a:endParaRPr lang="ko-KR" altLang="en-US" sz="20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52A23-17C6-83E3-AEE0-13F733245678}"/>
              </a:ext>
            </a:extLst>
          </p:cNvPr>
          <p:cNvSpPr txBox="1"/>
          <p:nvPr/>
        </p:nvSpPr>
        <p:spPr>
          <a:xfrm>
            <a:off x="0" y="652753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ko-KR" altLang="en-US" sz="1000" dirty="0"/>
              <a:t>한국인공지능학회 </a:t>
            </a:r>
            <a:r>
              <a:rPr kumimoji="1" lang="en-US" altLang="ko-KR" sz="1000" dirty="0"/>
              <a:t>2023,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포스텍</a:t>
            </a:r>
            <a:r>
              <a:rPr kumimoji="1" lang="ko-KR" altLang="en-US" sz="1000" dirty="0"/>
              <a:t> 오태현 교수님 튜토리얼 자료</a:t>
            </a:r>
            <a:endParaRPr kumimoji="1" lang="en-US" altLang="ko-KR" sz="1000" dirty="0"/>
          </a:p>
          <a:p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721E016-8AD6-F7C9-2E7B-58562B8F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/>
          <a:stretch/>
        </p:blipFill>
        <p:spPr>
          <a:xfrm>
            <a:off x="2220310" y="2501900"/>
            <a:ext cx="7772400" cy="35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9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u="sng" dirty="0">
                <a:ea typeface="나눔스퀘어" panose="020B0600000101010101"/>
              </a:rPr>
              <a:t>decoder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190" y="1242410"/>
            <a:ext cx="9859617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Self-attention, cross-attention, modality-aware</a:t>
            </a:r>
          </a:p>
          <a:p>
            <a:r>
              <a:rPr lang="en" altLang="ko-Kore-KR" sz="2000" dirty="0"/>
              <a:t>Perceiver </a:t>
            </a:r>
            <a:r>
              <a:rPr lang="en" altLang="ko-Kore-KR" sz="2000" dirty="0" err="1"/>
              <a:t>resampler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이미지 정보를 언어 모델에 효과적으로 주입하는 방법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Flamingo: a Visual Language Model for Few-Shot Learning, 2022</a:t>
            </a:r>
            <a:endParaRPr kumimoji="1" lang="ko-Kore-KR" altLang="en-US" sz="1000" dirty="0"/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234D8FA-0837-A4AC-C118-BB5AF77FB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0"/>
          <a:stretch/>
        </p:blipFill>
        <p:spPr>
          <a:xfrm>
            <a:off x="2928265" y="1981542"/>
            <a:ext cx="6335465" cy="453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8410B-C3AE-F3BB-C7CB-7994DD14D798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7800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u="sng" dirty="0">
                <a:ea typeface="나눔스퀘어" panose="020B0600000101010101"/>
              </a:rPr>
              <a:t>decoder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Self-attention, cross-attention, modality-aware</a:t>
            </a:r>
            <a:endParaRPr lang="ko-Kore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Flamingo: a Visual Language Model for Few-Shot Learning, 2022</a:t>
            </a:r>
            <a:endParaRPr kumimoji="1" lang="ko-Kore-KR" altLang="en-US" sz="1000" dirty="0"/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234D8FA-0837-A4AC-C118-BB5AF77FB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8"/>
          <a:stretch/>
        </p:blipFill>
        <p:spPr>
          <a:xfrm>
            <a:off x="549111" y="2459920"/>
            <a:ext cx="5334855" cy="355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848D0A-4E7C-CE94-EF17-DA80B8FF097D}"/>
              </a:ext>
            </a:extLst>
          </p:cNvPr>
          <p:cNvSpPr txBox="1"/>
          <p:nvPr/>
        </p:nvSpPr>
        <p:spPr>
          <a:xfrm>
            <a:off x="6238410" y="2869674"/>
            <a:ext cx="5752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 err="1">
                <a:effectLst/>
              </a:rPr>
              <a:t>GatedCrossAttention</a:t>
            </a:r>
            <a:r>
              <a:rPr kumimoji="1" lang="en-US" altLang="ko-KR" dirty="0"/>
              <a:t>: </a:t>
            </a:r>
          </a:p>
          <a:p>
            <a:r>
              <a:rPr kumimoji="1" lang="ko-KR" altLang="en-US" dirty="0"/>
              <a:t>크기와 구조가 다른 이미지와 텍스트 정보를 통합</a:t>
            </a:r>
            <a:endParaRPr kumimoji="1" lang="en-US" altLang="ko-KR" dirty="0"/>
          </a:p>
          <a:p>
            <a:r>
              <a:rPr kumimoji="1" lang="en-US" altLang="ko-KR" dirty="0"/>
              <a:t>cross-attention</a:t>
            </a:r>
            <a:r>
              <a:rPr kumimoji="1" lang="ko-KR" altLang="en-US" dirty="0"/>
              <a:t>을 통해 두 </a:t>
            </a:r>
            <a:r>
              <a:rPr kumimoji="1" lang="en-US" altLang="ko-KR" dirty="0"/>
              <a:t>modality </a:t>
            </a:r>
            <a:r>
              <a:rPr kumimoji="1" lang="ko-KR" altLang="en-US" dirty="0"/>
              <a:t>간 정렬</a:t>
            </a:r>
            <a:r>
              <a:rPr kumimoji="1" lang="en-US" altLang="ko-KR" dirty="0"/>
              <a:t>(alignment) </a:t>
            </a:r>
            <a:r>
              <a:rPr kumimoji="1" lang="ko-KR" altLang="en-US" dirty="0"/>
              <a:t>정보를 추출</a:t>
            </a:r>
            <a:endParaRPr kumimoji="1" lang="en-US" altLang="ko-KR" dirty="0"/>
          </a:p>
          <a:p>
            <a:r>
              <a:rPr kumimoji="1" lang="ko-KR" altLang="en-US" dirty="0"/>
              <a:t>언어 모델이 이미지 맥락을 활용할 수 있도록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도와줌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기존 모델의 성능을 활용할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새로운 층만 학습하면 된다는 장점이 있다</a:t>
            </a:r>
            <a:r>
              <a:rPr kumimoji="1" lang="en-US" altLang="ko-KR" dirty="0"/>
              <a:t>. </a:t>
            </a:r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03F05-7CF9-FC0F-0090-C2410EA3DE40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4960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 fusion: Transformer</a:t>
            </a:r>
            <a:r>
              <a:rPr lang="ko-KR" altLang="en-US" sz="3600" b="1" dirty="0">
                <a:ea typeface="나눔스퀘어" panose="020B0600000101010101"/>
              </a:rPr>
              <a:t> </a:t>
            </a:r>
            <a:r>
              <a:rPr lang="en-US" altLang="ko-KR" sz="3600" b="1" u="sng" dirty="0">
                <a:ea typeface="나눔스퀘어" panose="020B0600000101010101"/>
              </a:rPr>
              <a:t>decoder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A90D-6362-F431-DA66-FD442F25D8BA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GIT: A Generative Image-to-text Transformer for Vision and Language, 2022</a:t>
            </a:r>
            <a:endParaRPr kumimoji="1" lang="ko-Kore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03F05-7CF9-FC0F-0090-C2410EA3DE40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30</a:t>
            </a:r>
            <a:endParaRPr kumimoji="1" lang="ko-Kore-KR" altLang="en-US" dirty="0"/>
          </a:p>
        </p:txBody>
      </p:sp>
      <p:pic>
        <p:nvPicPr>
          <p:cNvPr id="12" name="그림 1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494262B-BD77-6755-4444-6B99C9A1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6" y="2394951"/>
            <a:ext cx="9716294" cy="2703771"/>
          </a:xfrm>
          <a:prstGeom prst="rect">
            <a:avLst/>
          </a:prstGeom>
        </p:spPr>
      </p:pic>
      <p:sp>
        <p:nvSpPr>
          <p:cNvPr id="13" name="부제목 4">
            <a:extLst>
              <a:ext uri="{FF2B5EF4-FFF2-40B4-BE49-F238E27FC236}">
                <a16:creationId xmlns:a16="http://schemas.microsoft.com/office/drawing/2014/main" id="{F0883928-1C67-8C93-0238-8931DE0E7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Cross-attention-based vs self-attention-based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826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09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Image-text contrastive (ITC) loss</a:t>
            </a:r>
          </a:p>
          <a:p>
            <a:r>
              <a:rPr lang="en" altLang="ko-Kore-KR" sz="1600" dirty="0"/>
              <a:t>Retrieval task</a:t>
            </a:r>
            <a:endParaRPr lang="en" altLang="ko-Kore-KR" sz="2000" dirty="0"/>
          </a:p>
          <a:p>
            <a:endParaRPr lang="en" altLang="ko-Kore-KR" sz="2000" dirty="0"/>
          </a:p>
          <a:p>
            <a:endParaRPr lang="en" altLang="ko-Kore-KR" sz="2000" dirty="0"/>
          </a:p>
          <a:p>
            <a:endParaRPr lang="en" altLang="ko-Kore-KR" sz="2000" dirty="0"/>
          </a:p>
          <a:p>
            <a:r>
              <a:rPr lang="en" altLang="ko-Kore-KR" sz="2000" dirty="0"/>
              <a:t>Image-text matching (ITM) loss</a:t>
            </a:r>
          </a:p>
          <a:p>
            <a:r>
              <a:rPr lang="en" altLang="ko-Kore-KR" sz="1600" dirty="0"/>
              <a:t>VQA (Yes/no question), Retrieval</a:t>
            </a:r>
            <a:endParaRPr lang="en" altLang="ko-Kore-KR" sz="2000" dirty="0"/>
          </a:p>
          <a:p>
            <a:endParaRPr lang="en" altLang="ko-Kore-KR" sz="2000" dirty="0"/>
          </a:p>
          <a:p>
            <a:endParaRPr lang="en" altLang="ko-Kore-KR" sz="2000" dirty="0"/>
          </a:p>
          <a:p>
            <a:endParaRPr lang="en" altLang="ko-Kore-KR" sz="2000" dirty="0"/>
          </a:p>
          <a:p>
            <a:r>
              <a:rPr lang="en" altLang="ko-Kore-KR" sz="2000" dirty="0"/>
              <a:t>Masked language modeling (MLM) loss</a:t>
            </a:r>
          </a:p>
          <a:p>
            <a:r>
              <a:rPr lang="en" altLang="ko-Kore-KR" sz="1600" dirty="0"/>
              <a:t>Captioning/VQA</a:t>
            </a:r>
            <a:endParaRPr lang="ko-Kore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B622D6-8201-A2F6-F31F-F9E40578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72" y="4212543"/>
            <a:ext cx="4128052" cy="282084"/>
          </a:xfrm>
          <a:prstGeom prst="rect">
            <a:avLst/>
          </a:prstGeom>
        </p:spPr>
      </p:pic>
      <p:pic>
        <p:nvPicPr>
          <p:cNvPr id="12" name="그림 11" descr="폰트, 텍스트, 라인, 화이트이(가) 표시된 사진&#10;&#10;자동 생성된 설명">
            <a:extLst>
              <a:ext uri="{FF2B5EF4-FFF2-40B4-BE49-F238E27FC236}">
                <a16:creationId xmlns:a16="http://schemas.microsoft.com/office/drawing/2014/main" id="{E3BC158E-AA81-AC87-3B23-0A1A1F0B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7" y="5903600"/>
            <a:ext cx="2379419" cy="614837"/>
          </a:xfrm>
          <a:prstGeom prst="rect">
            <a:avLst/>
          </a:prstGeom>
        </p:spPr>
      </p:pic>
      <p:pic>
        <p:nvPicPr>
          <p:cNvPr id="14" name="그림 13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96B87B70-FAD4-F946-4813-2BA2A4CFF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89" y="1971043"/>
            <a:ext cx="2277957" cy="832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6001C-1C3E-0147-908F-F32C07EAC456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361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09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Image-text contrastive (ITC) loss</a:t>
            </a:r>
          </a:p>
          <a:p>
            <a:r>
              <a:rPr lang="en" altLang="ko-Kore-KR" sz="1600" dirty="0"/>
              <a:t>Retrieval task</a:t>
            </a:r>
            <a:endParaRPr lang="en" altLang="ko-Kore-KR" sz="2000" dirty="0"/>
          </a:p>
          <a:p>
            <a:endParaRPr lang="en" altLang="ko-Kore-KR" sz="2000" dirty="0"/>
          </a:p>
          <a:p>
            <a:endParaRPr lang="en" altLang="ko-Kore-KR" sz="2000" dirty="0"/>
          </a:p>
        </p:txBody>
      </p:sp>
      <p:pic>
        <p:nvPicPr>
          <p:cNvPr id="14" name="그림 13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96B87B70-FAD4-F946-4813-2BA2A4CF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89" y="1971043"/>
            <a:ext cx="2277957" cy="832527"/>
          </a:xfrm>
          <a:prstGeom prst="rect">
            <a:avLst/>
          </a:prstGeom>
        </p:spPr>
      </p:pic>
      <p:pic>
        <p:nvPicPr>
          <p:cNvPr id="4" name="그림 3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CD81E8DD-2478-44D4-5CE6-AA09F4E7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99" y="2879242"/>
            <a:ext cx="5247536" cy="3406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A38F7-6509-7433-1CF1-7D5211A06CD8}"/>
              </a:ext>
            </a:extLst>
          </p:cNvPr>
          <p:cNvSpPr txBox="1"/>
          <p:nvPr/>
        </p:nvSpPr>
        <p:spPr>
          <a:xfrm>
            <a:off x="0" y="6527534"/>
            <a:ext cx="1030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Learning Transferable Visual Models From Natural Language Supervision, 2021</a:t>
            </a:r>
            <a:endParaRPr kumimoji="1" lang="ko-Kore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B85D5-FCF9-052B-1C6B-7897BA42E29D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660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09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Image-text matching (ITM) loss</a:t>
            </a:r>
          </a:p>
          <a:p>
            <a:r>
              <a:rPr lang="en" altLang="ko-Kore-KR" sz="1600" dirty="0"/>
              <a:t>VQA (Yes/no question), Retrieval</a:t>
            </a:r>
          </a:p>
          <a:p>
            <a:r>
              <a:rPr lang="en" altLang="ko-Kore-KR" sz="1600" dirty="0"/>
              <a:t>Input</a:t>
            </a:r>
            <a:r>
              <a:rPr lang="en-US" altLang="ko-KR" sz="1600" dirty="0"/>
              <a:t>: </a:t>
            </a:r>
            <a:r>
              <a:rPr lang="en" altLang="ko-Kore-KR" sz="1600" dirty="0"/>
              <a:t>(image, paired text) or (image, unpaired text)</a:t>
            </a:r>
          </a:p>
          <a:p>
            <a:r>
              <a:rPr lang="en" altLang="ko-Kore-KR" sz="1600" dirty="0"/>
              <a:t>Output</a:t>
            </a:r>
            <a:r>
              <a:rPr lang="en-US" altLang="ko-KR" sz="1600" dirty="0"/>
              <a:t>:</a:t>
            </a:r>
            <a:r>
              <a:rPr lang="en" altLang="ko-Kore-KR" sz="1600" dirty="0"/>
              <a:t> </a:t>
            </a:r>
            <a:r>
              <a:rPr lang="en" altLang="ko-Kore-KR" sz="1600" b="1" dirty="0"/>
              <a:t>Binary classifier </a:t>
            </a:r>
            <a:r>
              <a:rPr lang="en-US" altLang="ko-KR" sz="1600" b="1" dirty="0"/>
              <a:t>,</a:t>
            </a:r>
            <a:r>
              <a:rPr lang="en" altLang="ko-KR" sz="1600" b="1" dirty="0"/>
              <a:t> </a:t>
            </a:r>
            <a:r>
              <a:rPr lang="en" altLang="ko-Kore-KR" sz="1600" dirty="0"/>
              <a:t>Paired or not</a:t>
            </a:r>
            <a:endParaRPr lang="en" altLang="ko-Kore-KR" sz="2000" dirty="0"/>
          </a:p>
        </p:txBody>
      </p:sp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1C75268-0C35-D6CC-4BB0-57D42852C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76" y="3454466"/>
            <a:ext cx="6405245" cy="33790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6AC9A1-ADDC-11AF-C004-D8F04ACA6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72" y="2903899"/>
            <a:ext cx="4128052" cy="282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F91A85-5246-68DC-4ABF-E9841C252DC2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243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09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Masked language modeling (MLM) loss</a:t>
            </a:r>
          </a:p>
          <a:p>
            <a:r>
              <a:rPr lang="en" altLang="ko-Kore-KR" sz="1600" dirty="0"/>
              <a:t>Captioning/VQA</a:t>
            </a:r>
          </a:p>
          <a:p>
            <a:r>
              <a:rPr lang="en" altLang="ko-Kore-KR" sz="1600" dirty="0"/>
              <a:t>Attention mask</a:t>
            </a:r>
            <a:r>
              <a:rPr lang="en-US" altLang="ko-KR" sz="1600" dirty="0"/>
              <a:t>:</a:t>
            </a:r>
            <a:r>
              <a:rPr lang="en" altLang="ko-Kore-KR" sz="1600" dirty="0"/>
              <a:t> Bidirectional</a:t>
            </a:r>
            <a:r>
              <a:rPr lang="en-US" altLang="ko-KR" sz="1600" dirty="0"/>
              <a:t>/</a:t>
            </a:r>
            <a:r>
              <a:rPr lang="en" altLang="ko-Kore-KR" sz="1600" dirty="0"/>
              <a:t>Unidirectional</a:t>
            </a:r>
            <a:endParaRPr lang="en" altLang="ko-Kore-KR" sz="2000" dirty="0"/>
          </a:p>
        </p:txBody>
      </p:sp>
      <p:pic>
        <p:nvPicPr>
          <p:cNvPr id="17" name="그림 16" descr="텍스트, 스크린샷, 개이(가) 표시된 사진&#10;&#10;자동 생성된 설명">
            <a:extLst>
              <a:ext uri="{FF2B5EF4-FFF2-40B4-BE49-F238E27FC236}">
                <a16:creationId xmlns:a16="http://schemas.microsoft.com/office/drawing/2014/main" id="{CA09A718-2F0C-3CA6-1650-390F3280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13" y="2414348"/>
            <a:ext cx="7994573" cy="410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41717-EC2D-DE1E-C208-E8D2CBE6AC33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8170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37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09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2000" dirty="0"/>
              <a:t>Language modeling (LM)</a:t>
            </a:r>
          </a:p>
          <a:p>
            <a:r>
              <a:rPr lang="en" altLang="ko-Kore-KR" sz="1600" dirty="0"/>
              <a:t> Predict next token</a:t>
            </a:r>
          </a:p>
          <a:p>
            <a:r>
              <a:rPr lang="en" altLang="ko-Kore-KR" sz="1600" dirty="0"/>
              <a:t>Captioning/VQA</a:t>
            </a:r>
            <a:endParaRPr lang="en" altLang="ko-Kore-KR" sz="2000" dirty="0"/>
          </a:p>
        </p:txBody>
      </p:sp>
      <p:pic>
        <p:nvPicPr>
          <p:cNvPr id="4" name="그림 3" descr="애완동물, 개 품종, 소파, 실내이(가) 표시된 사진&#10;&#10;자동 생성된 설명">
            <a:extLst>
              <a:ext uri="{FF2B5EF4-FFF2-40B4-BE49-F238E27FC236}">
                <a16:creationId xmlns:a16="http://schemas.microsoft.com/office/drawing/2014/main" id="{0CE939BA-7D54-655A-1FE1-607A4331D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66" y="4390325"/>
            <a:ext cx="2543639" cy="1639422"/>
          </a:xfrm>
          <a:prstGeom prst="rect">
            <a:avLst/>
          </a:prstGeom>
        </p:spPr>
      </p:pic>
      <p:pic>
        <p:nvPicPr>
          <p:cNvPr id="16" name="그림 15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1A015ADD-3B1A-B44B-457D-008A73011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32" y="3126523"/>
            <a:ext cx="7226300" cy="1092200"/>
          </a:xfrm>
          <a:prstGeom prst="rect">
            <a:avLst/>
          </a:prstGeom>
        </p:spPr>
      </p:pic>
      <p:pic>
        <p:nvPicPr>
          <p:cNvPr id="21" name="그림 2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4D3F201-8622-7F99-971C-4B68D7841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24" y="4624715"/>
            <a:ext cx="4301987" cy="665167"/>
          </a:xfrm>
          <a:prstGeom prst="rect">
            <a:avLst/>
          </a:prstGeom>
        </p:spPr>
      </p:pic>
      <p:pic>
        <p:nvPicPr>
          <p:cNvPr id="23" name="그림 2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6761DE1-E0E9-CEA5-A19B-BF4062853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05" y="2521350"/>
            <a:ext cx="3996586" cy="574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B5B3D-54AB-217C-0F35-7714F440A4D1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46800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Pre-training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38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509" y="2074190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1600" dirty="0"/>
              <a:t>MLM </a:t>
            </a:r>
          </a:p>
          <a:p>
            <a:r>
              <a:rPr lang="en" altLang="ko-Kore-KR" sz="1600" dirty="0"/>
              <a:t>Learn 15% tokens in each iteration </a:t>
            </a:r>
          </a:p>
          <a:p>
            <a:r>
              <a:rPr lang="en" altLang="ko-Kore-KR" sz="1600" b="1" dirty="0"/>
              <a:t>Higher performance with enough training cost </a:t>
            </a:r>
          </a:p>
          <a:p>
            <a:endParaRPr lang="en" altLang="ko-Kore-KR" sz="1600" dirty="0"/>
          </a:p>
          <a:p>
            <a:r>
              <a:rPr lang="en" altLang="ko-Kore-KR" sz="1600" dirty="0"/>
              <a:t> LM </a:t>
            </a:r>
          </a:p>
          <a:p>
            <a:r>
              <a:rPr lang="en" altLang="ko-Kore-KR" sz="1600" dirty="0"/>
              <a:t>Learn 100% tokens in each iteration</a:t>
            </a:r>
          </a:p>
          <a:p>
            <a:r>
              <a:rPr lang="en" altLang="ko-Kore-KR" sz="1600" b="1" dirty="0"/>
              <a:t>Efficient in training</a:t>
            </a:r>
          </a:p>
          <a:p>
            <a:r>
              <a:rPr lang="en" altLang="ko-Kore-KR" sz="1600" dirty="0"/>
              <a:t>Large-scale dataset/model</a:t>
            </a:r>
            <a:endParaRPr lang="en" altLang="ko-Kore-KR" sz="2000" dirty="0"/>
          </a:p>
        </p:txBody>
      </p:sp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5D9C3572-8042-C719-AE78-6C9649A93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8" y="1556030"/>
            <a:ext cx="6104712" cy="4233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A1403-FAC2-0E46-922D-A816B66907AC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4108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Adaptation to downstream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238" y="1739367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1800" dirty="0"/>
              <a:t>Retrieval</a:t>
            </a:r>
            <a:r>
              <a:rPr lang="ko-KR" altLang="en-US" sz="1800" dirty="0"/>
              <a:t>은 이미지</a:t>
            </a:r>
            <a:r>
              <a:rPr lang="en-US" altLang="ko-KR" sz="1800" dirty="0"/>
              <a:t>-</a:t>
            </a:r>
            <a:r>
              <a:rPr lang="ko-KR" altLang="en-US" sz="1800" dirty="0"/>
              <a:t>텍스트 간 유사도 평가가 핵심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Pretrain </a:t>
            </a:r>
            <a:r>
              <a:rPr lang="ko-KR" altLang="en-US" sz="1800" dirty="0"/>
              <a:t>단계와 일관된 방식으로 유사도를 계산하는 것이 중요</a:t>
            </a:r>
            <a:endParaRPr lang="en-US" altLang="ko-KR" sz="1800" dirty="0"/>
          </a:p>
          <a:p>
            <a:r>
              <a:rPr lang="en-US" altLang="ko-KR" sz="1800" dirty="0"/>
              <a:t>Contrastive loss → Inner product</a:t>
            </a:r>
          </a:p>
          <a:p>
            <a:r>
              <a:rPr lang="en-US" altLang="ko-KR" sz="1800" dirty="0"/>
              <a:t>Matching loss → Feed forward</a:t>
            </a:r>
          </a:p>
          <a:p>
            <a:endParaRPr lang="en-US" altLang="ko-KR" sz="1800" dirty="0"/>
          </a:p>
          <a:p>
            <a:r>
              <a:rPr lang="ko-KR" altLang="en-US" sz="1800" dirty="0"/>
              <a:t>새로운 파라미터 도입 없이 </a:t>
            </a:r>
            <a:r>
              <a:rPr lang="en-US" altLang="ko-KR" sz="1800" dirty="0"/>
              <a:t>pretrain</a:t>
            </a:r>
            <a:r>
              <a:rPr lang="ko-KR" altLang="en-US" sz="1800" dirty="0"/>
              <a:t>된 모델을 그대로 활용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평가 데이터</a:t>
            </a:r>
            <a:r>
              <a:rPr lang="en-US" altLang="ko-KR" sz="1800" dirty="0"/>
              <a:t>: COCO, Flickr30K</a:t>
            </a:r>
          </a:p>
          <a:p>
            <a:endParaRPr lang="en-US" altLang="ko-KR" sz="1800" dirty="0"/>
          </a:p>
          <a:p>
            <a:endParaRPr lang="en-US" altLang="ko-Kore-KR" sz="1800" dirty="0"/>
          </a:p>
          <a:p>
            <a:endParaRPr lang="en" altLang="ko-Kore-KR" sz="1800" dirty="0"/>
          </a:p>
        </p:txBody>
      </p:sp>
      <p:pic>
        <p:nvPicPr>
          <p:cNvPr id="3" name="그림 2" descr="텍스트, 스크린샷, 항공기이(가) 표시된 사진&#10;&#10;자동 생성된 설명">
            <a:extLst>
              <a:ext uri="{FF2B5EF4-FFF2-40B4-BE49-F238E27FC236}">
                <a16:creationId xmlns:a16="http://schemas.microsoft.com/office/drawing/2014/main" id="{8163C9BD-C211-04D1-92C3-947CABEFC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0" y="1898393"/>
            <a:ext cx="4326420" cy="3577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92EB1-422E-7D8E-A1BA-E82561BE0BFA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114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Multi-Modality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813664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52A23-17C6-83E3-AEE0-13F733245678}"/>
              </a:ext>
            </a:extLst>
          </p:cNvPr>
          <p:cNvSpPr txBox="1"/>
          <p:nvPr/>
        </p:nvSpPr>
        <p:spPr>
          <a:xfrm>
            <a:off x="0" y="652753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en-US" altLang="ko-KR" sz="1000" dirty="0">
                <a:hlinkClick r:id="rId2"/>
              </a:rPr>
              <a:t>https://www.youtube.com/watch?v=helW1httyO8&amp;list=PLki3HkfgNEsKPcpj5Vv2P98SRAT9wxIDa</a:t>
            </a:r>
            <a:endParaRPr kumimoji="1" lang="en-US" altLang="ko-KR" sz="1000" dirty="0"/>
          </a:p>
          <a:p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F1A4A09-9717-1BCE-B23B-8F3D9D58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6" r="161"/>
          <a:stretch/>
        </p:blipFill>
        <p:spPr>
          <a:xfrm>
            <a:off x="1187662" y="2540000"/>
            <a:ext cx="9816676" cy="35687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1655762"/>
          </a:xfrm>
        </p:spPr>
        <p:txBody>
          <a:bodyPr>
            <a:normAutofit/>
          </a:bodyPr>
          <a:lstStyle/>
          <a:p>
            <a:r>
              <a:rPr lang="en" altLang="ko-KR" sz="2000" dirty="0">
                <a:ea typeface="나눔스퀘어" panose="020B0600000101010101"/>
              </a:rPr>
              <a:t>Homogeneous modality</a:t>
            </a:r>
            <a:r>
              <a:rPr lang="ko-KR" altLang="en-US" sz="2000" dirty="0">
                <a:ea typeface="나눔스퀘어" panose="020B0600000101010101"/>
              </a:rPr>
              <a:t>란 같은 종류의 데이터 양식을 다루는 것</a:t>
            </a:r>
            <a:r>
              <a:rPr lang="en-US" altLang="ko-KR" sz="2000" dirty="0">
                <a:ea typeface="나눔스퀘어" panose="020B0600000101010101"/>
              </a:rPr>
              <a:t>.</a:t>
            </a:r>
          </a:p>
          <a:p>
            <a:r>
              <a:rPr lang="en-US" altLang="ko-KR" sz="2000" dirty="0">
                <a:ea typeface="나눔스퀘어" panose="020B0600000101010101"/>
              </a:rPr>
              <a:t>Heterogeneous modality</a:t>
            </a:r>
            <a:r>
              <a:rPr lang="ko-KR" altLang="en-US" sz="2000" dirty="0">
                <a:ea typeface="나눔스퀘어" panose="020B0600000101010101"/>
              </a:rPr>
              <a:t>는 이미지</a:t>
            </a:r>
            <a:r>
              <a:rPr lang="en-US" altLang="ko-KR" sz="2000" dirty="0">
                <a:ea typeface="나눔스퀘어" panose="020B0600000101010101"/>
              </a:rPr>
              <a:t>-</a:t>
            </a:r>
            <a:r>
              <a:rPr lang="ko-KR" altLang="en-US" sz="2000" dirty="0">
                <a:ea typeface="나눔스퀘어" panose="020B0600000101010101"/>
              </a:rPr>
              <a:t>텍스트</a:t>
            </a:r>
            <a:r>
              <a:rPr lang="en-US" altLang="ko-KR" sz="2000" dirty="0">
                <a:ea typeface="나눔스퀘어" panose="020B0600000101010101"/>
              </a:rPr>
              <a:t>, </a:t>
            </a:r>
            <a:r>
              <a:rPr lang="ko-KR" altLang="en-US" sz="2000" dirty="0">
                <a:ea typeface="나눔스퀘어" panose="020B0600000101010101"/>
              </a:rPr>
              <a:t>오디오</a:t>
            </a:r>
            <a:r>
              <a:rPr lang="en-US" altLang="ko-KR" sz="2000" dirty="0">
                <a:ea typeface="나눔스퀘어" panose="020B0600000101010101"/>
              </a:rPr>
              <a:t>-</a:t>
            </a:r>
            <a:r>
              <a:rPr lang="ko-KR" altLang="en-US" sz="2000" dirty="0">
                <a:ea typeface="나눔스퀘어" panose="020B0600000101010101"/>
              </a:rPr>
              <a:t>텍스트처럼 이질적인 데이터 양식의 쌍을 다루는 것</a:t>
            </a:r>
            <a:endParaRPr lang="en-US" altLang="ko-KR" sz="2000" dirty="0">
              <a:ea typeface="나눔스퀘어" panose="020B0600000101010101"/>
            </a:endParaRPr>
          </a:p>
          <a:p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1982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Adaptation to downstream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40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238" y="1739367"/>
            <a:ext cx="9144000" cy="5118633"/>
          </a:xfrm>
        </p:spPr>
        <p:txBody>
          <a:bodyPr>
            <a:normAutofit/>
          </a:bodyPr>
          <a:lstStyle/>
          <a:p>
            <a:r>
              <a:rPr lang="en" altLang="ko-Kore-KR" sz="1800" dirty="0"/>
              <a:t>Image captioning</a:t>
            </a:r>
            <a:r>
              <a:rPr lang="ko-KR" altLang="en-US" sz="1800" dirty="0"/>
              <a:t>은 이미지를 자연어로 설명하는 </a:t>
            </a:r>
            <a:r>
              <a:rPr lang="en" altLang="ko-Kore-KR" sz="1800" dirty="0"/>
              <a:t>task</a:t>
            </a:r>
          </a:p>
          <a:p>
            <a:endParaRPr lang="en" altLang="ko-Kore-KR" sz="1800" dirty="0"/>
          </a:p>
          <a:p>
            <a:r>
              <a:rPr lang="en" altLang="ko-Kore-KR" sz="1800" dirty="0"/>
              <a:t>Autoregressive</a:t>
            </a:r>
            <a:r>
              <a:rPr lang="ko-KR" altLang="en-US" sz="1800" dirty="0"/>
              <a:t>한 디코딩을 통해 캡션을 생성</a:t>
            </a:r>
            <a:endParaRPr lang="en-US" altLang="ko-KR" sz="1800" dirty="0"/>
          </a:p>
          <a:p>
            <a:endParaRPr lang="en-US" altLang="ko-Kore-KR" sz="1800" dirty="0"/>
          </a:p>
          <a:p>
            <a:r>
              <a:rPr lang="en" altLang="ko-Kore-KR" sz="1800" dirty="0"/>
              <a:t>Pretraining</a:t>
            </a:r>
            <a:r>
              <a:rPr lang="ko-KR" altLang="en-US" sz="1800" dirty="0"/>
              <a:t>과 </a:t>
            </a:r>
            <a:r>
              <a:rPr lang="en" altLang="ko-Kore-KR" sz="1800" dirty="0"/>
              <a:t>fine-tuning </a:t>
            </a:r>
            <a:r>
              <a:rPr lang="ko-KR" altLang="en-US" sz="1800" dirty="0"/>
              <a:t>간 설정의 일관성이 중요</a:t>
            </a:r>
            <a:endParaRPr lang="en-US" altLang="ko-Kore-KR" sz="1800" dirty="0"/>
          </a:p>
          <a:p>
            <a:r>
              <a:rPr lang="en" altLang="ko-Kore-KR" sz="1800" dirty="0"/>
              <a:t>MLM (Seq2seq) / Language modeling → </a:t>
            </a:r>
            <a:r>
              <a:rPr lang="ko-KR" altLang="en-US" sz="1800" dirty="0"/>
              <a:t>설정 일관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" altLang="ko-Kore-KR" sz="1800" dirty="0"/>
              <a:t>MLM (Bidirectional) → Seq2seq attention mask</a:t>
            </a:r>
            <a:r>
              <a:rPr lang="ko-KR" altLang="en-US" sz="1800" dirty="0"/>
              <a:t>로 파인 튜닝 필요함</a:t>
            </a:r>
            <a:r>
              <a:rPr lang="en-US" altLang="ko-KR" sz="1800" dirty="0"/>
              <a:t>.</a:t>
            </a:r>
          </a:p>
          <a:p>
            <a:endParaRPr lang="en-US" altLang="ko-Kore-KR" sz="1800" dirty="0"/>
          </a:p>
          <a:p>
            <a:r>
              <a:rPr lang="ko-Kore-KR" altLang="en-US" sz="1800" dirty="0"/>
              <a:t>평가 데이터 </a:t>
            </a:r>
            <a:r>
              <a:rPr lang="en-US" altLang="ko-Kore-KR" sz="1800" dirty="0"/>
              <a:t>: </a:t>
            </a:r>
            <a:r>
              <a:rPr lang="en" altLang="ko-Kore-KR" sz="1800" dirty="0"/>
              <a:t>COCO, </a:t>
            </a:r>
            <a:r>
              <a:rPr lang="en" altLang="ko-Kore-KR" sz="1800" dirty="0" err="1"/>
              <a:t>nocaps</a:t>
            </a:r>
            <a:r>
              <a:rPr lang="en" altLang="ko-Kore-KR" sz="1800" dirty="0"/>
              <a:t>, </a:t>
            </a:r>
            <a:r>
              <a:rPr lang="en" altLang="ko-Kore-KR" sz="1800" dirty="0" err="1"/>
              <a:t>TextCaps</a:t>
            </a:r>
            <a:r>
              <a:rPr lang="en" altLang="ko-Kore-KR" sz="1800" dirty="0"/>
              <a:t>, </a:t>
            </a:r>
            <a:r>
              <a:rPr lang="en" altLang="ko-Kore-KR" sz="1800" dirty="0" err="1"/>
              <a:t>VizWiz</a:t>
            </a:r>
            <a:r>
              <a:rPr lang="en" altLang="ko-Kore-KR" sz="1800" dirty="0"/>
              <a:t>-Captions</a:t>
            </a:r>
          </a:p>
        </p:txBody>
      </p:sp>
      <p:pic>
        <p:nvPicPr>
          <p:cNvPr id="4" name="그림 3" descr="스크린샷, 텍스트, 나무이(가) 표시된 사진&#10;&#10;자동 생성된 설명">
            <a:extLst>
              <a:ext uri="{FF2B5EF4-FFF2-40B4-BE49-F238E27FC236}">
                <a16:creationId xmlns:a16="http://schemas.microsoft.com/office/drawing/2014/main" id="{9BD61B97-4E56-95EA-9C77-41BC3525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2594389"/>
            <a:ext cx="4699071" cy="1669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F32DA-AC21-0715-14E8-88A44A5E5E31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840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Adaptation to downstream tasks</a:t>
            </a:r>
            <a:endParaRPr lang="ko-KR" altLang="en-US" sz="3600" u="sng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41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238" y="1739367"/>
            <a:ext cx="9144000" cy="511863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1. </a:t>
            </a:r>
            <a:r>
              <a:rPr lang="en" altLang="ko-Kore-KR" sz="1800" dirty="0"/>
              <a:t>Classification task</a:t>
            </a:r>
            <a:r>
              <a:rPr lang="ko-KR" altLang="en-US" sz="1800" dirty="0"/>
              <a:t>로 접근하는 방법 </a:t>
            </a:r>
            <a:endParaRPr lang="en-US" altLang="ko-KR" sz="1800" dirty="0"/>
          </a:p>
          <a:p>
            <a:r>
              <a:rPr lang="ko-KR" altLang="en-US" sz="1800" dirty="0"/>
              <a:t>미리 정의된 답변 후보군 중 하나를 선택하는 방식</a:t>
            </a:r>
            <a:endParaRPr lang="en-US" altLang="ko-KR" sz="1800" dirty="0"/>
          </a:p>
          <a:p>
            <a:r>
              <a:rPr lang="en" altLang="ko-Kore-KR" sz="1800" dirty="0"/>
              <a:t>Fine-tuning </a:t>
            </a:r>
            <a:r>
              <a:rPr lang="ko-KR" altLang="en-US" sz="1800" dirty="0"/>
              <a:t>시에 랜덤 초기화된 </a:t>
            </a:r>
            <a:r>
              <a:rPr lang="en" altLang="ko-Kore-KR" sz="1800" dirty="0"/>
              <a:t>extra module</a:t>
            </a:r>
            <a:r>
              <a:rPr lang="ko-KR" altLang="en-US" sz="1800" dirty="0"/>
              <a:t>을 추가</a:t>
            </a:r>
            <a:endParaRPr lang="en-US" altLang="ko-KR" sz="1800" dirty="0"/>
          </a:p>
          <a:p>
            <a:pPr marL="342900" indent="-342900">
              <a:buFont typeface="Wingdings" pitchFamily="2" charset="2"/>
              <a:buChar char="è"/>
            </a:pPr>
            <a:endParaRPr lang="en-US" altLang="ko-Kore-KR" sz="1800" dirty="0"/>
          </a:p>
          <a:p>
            <a:r>
              <a:rPr lang="en-US" altLang="ko-KR" sz="1800" dirty="0"/>
              <a:t>2. </a:t>
            </a:r>
            <a:r>
              <a:rPr lang="en" altLang="ko-Kore-KR" sz="1800" dirty="0"/>
              <a:t>Text generation task</a:t>
            </a:r>
            <a:r>
              <a:rPr lang="ko-KR" altLang="en-US" sz="1800" dirty="0"/>
              <a:t>로 접근하는 방법 </a:t>
            </a:r>
            <a:endParaRPr lang="en-US" altLang="ko-KR" sz="1800" dirty="0"/>
          </a:p>
          <a:p>
            <a:r>
              <a:rPr lang="ko-KR" altLang="en-US" sz="1800" dirty="0"/>
              <a:t>답변을 자연어 형태로 생성하는 방식</a:t>
            </a:r>
            <a:endParaRPr lang="en-US" altLang="ko-KR" sz="1800" dirty="0"/>
          </a:p>
          <a:p>
            <a:r>
              <a:rPr lang="en" altLang="ko-Kore-KR" sz="1800" dirty="0"/>
              <a:t>Pretraining </a:t>
            </a:r>
            <a:r>
              <a:rPr lang="ko-KR" altLang="en-US" sz="1800" dirty="0"/>
              <a:t>단계와 일관된 방식으로 </a:t>
            </a:r>
            <a:r>
              <a:rPr lang="en" altLang="ko-Kore-KR" sz="1800" dirty="0"/>
              <a:t>fine-tuning</a:t>
            </a:r>
            <a:r>
              <a:rPr lang="ko-KR" altLang="en-US" sz="1800" dirty="0"/>
              <a:t>을 수행</a:t>
            </a:r>
            <a:endParaRPr lang="en-US" altLang="ko-KR" sz="1800" dirty="0"/>
          </a:p>
          <a:p>
            <a:r>
              <a:rPr lang="en" altLang="ko-Kore-KR" sz="1800" dirty="0"/>
              <a:t>Open-vocabulary answer, </a:t>
            </a:r>
            <a:r>
              <a:rPr lang="ko-KR" altLang="en-US" sz="1800" dirty="0"/>
              <a:t>즉 미리 정의되지 않은 답변 생성이 가능</a:t>
            </a:r>
            <a:endParaRPr lang="en-US" altLang="ko-KR" sz="1800" dirty="0"/>
          </a:p>
          <a:p>
            <a:endParaRPr lang="en-US" altLang="ko-Kore-KR" sz="1800" dirty="0"/>
          </a:p>
          <a:p>
            <a:r>
              <a:rPr lang="ko-Kore-KR" altLang="en-US" sz="1800" dirty="0"/>
              <a:t>평가 데이터 </a:t>
            </a:r>
            <a:r>
              <a:rPr lang="en-US" altLang="ko-Kore-KR" sz="1800" dirty="0"/>
              <a:t>: </a:t>
            </a:r>
            <a:r>
              <a:rPr lang="en" altLang="ko-Kore-KR" sz="1800" dirty="0"/>
              <a:t>VQAv2, </a:t>
            </a:r>
            <a:r>
              <a:rPr lang="en" altLang="ko-Kore-KR" sz="1800" dirty="0" err="1"/>
              <a:t>TextVQA</a:t>
            </a:r>
            <a:r>
              <a:rPr lang="en" altLang="ko-Kore-KR" sz="1800" dirty="0"/>
              <a:t>, ST-VQA, </a:t>
            </a:r>
            <a:r>
              <a:rPr lang="en" altLang="ko-Kore-KR" sz="1800" dirty="0" err="1"/>
              <a:t>VizWiz</a:t>
            </a:r>
            <a:r>
              <a:rPr lang="en" altLang="ko-Kore-KR" sz="1800" dirty="0"/>
              <a:t>-QA, </a:t>
            </a:r>
          </a:p>
          <a:p>
            <a:r>
              <a:rPr lang="en" altLang="ko-Kore-KR" sz="1800" dirty="0"/>
              <a:t>OCR-VQA, OK-VQA, AVQA, </a:t>
            </a:r>
            <a:r>
              <a:rPr lang="en" altLang="ko-Kore-KR" sz="1800" dirty="0" err="1"/>
              <a:t>AdVQA</a:t>
            </a:r>
            <a:endParaRPr lang="en" altLang="ko-Kore-KR" sz="1800" dirty="0"/>
          </a:p>
        </p:txBody>
      </p:sp>
      <p:pic>
        <p:nvPicPr>
          <p:cNvPr id="3" name="그림 2" descr="텍스트, 스크린샷, 만화 영화, 곰이(가) 표시된 사진&#10;&#10;자동 생성된 설명">
            <a:extLst>
              <a:ext uri="{FF2B5EF4-FFF2-40B4-BE49-F238E27FC236}">
                <a16:creationId xmlns:a16="http://schemas.microsoft.com/office/drawing/2014/main" id="{AE10EB6B-41C6-9F1C-D9B5-BB0F5328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23" y="2924517"/>
            <a:ext cx="4405120" cy="1851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65F80-8D77-DF90-B92D-429ABEC970AE}"/>
              </a:ext>
            </a:extLst>
          </p:cNvPr>
          <p:cNvSpPr txBox="1"/>
          <p:nvPr/>
        </p:nvSpPr>
        <p:spPr>
          <a:xfrm>
            <a:off x="11634550" y="6464196"/>
            <a:ext cx="5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554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Multi-Modality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52A23-17C6-83E3-AEE0-13F733245678}"/>
              </a:ext>
            </a:extLst>
          </p:cNvPr>
          <p:cNvSpPr txBox="1"/>
          <p:nvPr/>
        </p:nvSpPr>
        <p:spPr>
          <a:xfrm>
            <a:off x="0" y="652753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en-US" altLang="ko-KR" sz="1000" dirty="0">
                <a:hlinkClick r:id="rId2"/>
              </a:rPr>
              <a:t>https://www.youtube.com/watch?v=helW1httyO8&amp;list=PLki3HkfgNEsKPcpj5Vv2P98SRAT9wxIDa</a:t>
            </a:r>
            <a:endParaRPr kumimoji="1" lang="en-US" altLang="ko-KR" sz="1000" dirty="0"/>
          </a:p>
          <a:p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F1A4A09-9717-1BCE-B23B-8F3D9D58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6" r="161"/>
          <a:stretch/>
        </p:blipFill>
        <p:spPr>
          <a:xfrm>
            <a:off x="1187662" y="2540000"/>
            <a:ext cx="9816676" cy="3568700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300" y="124241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스퀘어" panose="020B0600000101010101"/>
              </a:rPr>
              <a:t>Multi Modal AI</a:t>
            </a:r>
            <a:r>
              <a:rPr lang="ko-KR" altLang="en-US" sz="2000" dirty="0">
                <a:ea typeface="나눔스퀘어" panose="020B0600000101010101"/>
              </a:rPr>
              <a:t>에서 주로 다루는 것은 </a:t>
            </a:r>
            <a:r>
              <a:rPr lang="en-US" altLang="ko-KR" sz="2000" dirty="0">
                <a:ea typeface="나눔스퀘어" panose="020B0600000101010101"/>
              </a:rPr>
              <a:t>Heterogenous Modality</a:t>
            </a:r>
            <a:r>
              <a:rPr lang="ko-KR" altLang="en-US" sz="2000" dirty="0">
                <a:ea typeface="나눔스퀘어" panose="020B0600000101010101"/>
              </a:rPr>
              <a:t>이며</a:t>
            </a:r>
            <a:r>
              <a:rPr lang="en-US" altLang="ko-KR" sz="2000" dirty="0">
                <a:ea typeface="나눔스퀘어" panose="020B0600000101010101"/>
              </a:rPr>
              <a:t>,</a:t>
            </a:r>
          </a:p>
          <a:p>
            <a:r>
              <a:rPr lang="ko-KR" altLang="en-US" sz="2000" dirty="0">
                <a:ea typeface="나눔스퀘어" panose="020B0600000101010101"/>
              </a:rPr>
              <a:t>우리는 </a:t>
            </a:r>
            <a:r>
              <a:rPr lang="en-US" altLang="ko-KR" sz="2000" b="1" dirty="0"/>
              <a:t>Vision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and Language</a:t>
            </a:r>
            <a:r>
              <a:rPr lang="ko-KR" altLang="en-US" sz="2000" dirty="0"/>
              <a:t>을 중점적으로 볼 것임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ko-Kore-KR" altLang="en-US" sz="2000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0D0445FA-C014-1769-00F0-833BB965CD5C}"/>
              </a:ext>
            </a:extLst>
          </p:cNvPr>
          <p:cNvSpPr/>
          <p:nvPr/>
        </p:nvSpPr>
        <p:spPr>
          <a:xfrm>
            <a:off x="6096000" y="4813300"/>
            <a:ext cx="2171700" cy="939800"/>
          </a:xfrm>
          <a:prstGeom prst="frame">
            <a:avLst>
              <a:gd name="adj1" fmla="val 78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6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Multi-Modality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300" y="124241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스퀘어" panose="020B0600000101010101"/>
              </a:rPr>
              <a:t>Multi Modal AI</a:t>
            </a:r>
            <a:r>
              <a:rPr lang="ko-KR" altLang="en-US" sz="2000" dirty="0">
                <a:ea typeface="나눔스퀘어" panose="020B0600000101010101"/>
              </a:rPr>
              <a:t>에서 주로 다루는 것은 </a:t>
            </a:r>
            <a:r>
              <a:rPr lang="en-US" altLang="ko-KR" sz="2000" dirty="0">
                <a:ea typeface="나눔스퀘어" panose="020B0600000101010101"/>
              </a:rPr>
              <a:t>Heterogenous Modality</a:t>
            </a:r>
            <a:r>
              <a:rPr lang="ko-KR" altLang="en-US" sz="2000" dirty="0">
                <a:ea typeface="나눔스퀘어" panose="020B0600000101010101"/>
              </a:rPr>
              <a:t>이며</a:t>
            </a:r>
            <a:r>
              <a:rPr lang="en-US" altLang="ko-KR" sz="2000" dirty="0">
                <a:ea typeface="나눔스퀘어" panose="020B0600000101010101"/>
              </a:rPr>
              <a:t>,</a:t>
            </a:r>
          </a:p>
          <a:p>
            <a:r>
              <a:rPr lang="ko-KR" altLang="en-US" sz="2000" dirty="0">
                <a:ea typeface="나눔스퀘어" panose="020B0600000101010101"/>
              </a:rPr>
              <a:t>우리는 </a:t>
            </a:r>
            <a:r>
              <a:rPr lang="en-US" altLang="ko-KR" sz="2000" b="1" dirty="0"/>
              <a:t>Vision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and Language</a:t>
            </a:r>
            <a:r>
              <a:rPr lang="ko-KR" altLang="en-US" sz="2000" dirty="0"/>
              <a:t>을 중점적으로 볼 것임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더 인간에 가까운 모델 </a:t>
            </a:r>
            <a:endParaRPr lang="ko-Kore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F17F04-B0A1-6CF2-AD81-972E84DE2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2202"/>
            <a:ext cx="7772400" cy="385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D3A6B-AC3B-DFF2-5F84-C89E937CDA2E}"/>
              </a:ext>
            </a:extLst>
          </p:cNvPr>
          <p:cNvSpPr txBox="1"/>
          <p:nvPr/>
        </p:nvSpPr>
        <p:spPr>
          <a:xfrm>
            <a:off x="0" y="652753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/>
              <a:t>참고 자료</a:t>
            </a:r>
            <a:r>
              <a:rPr kumimoji="1" lang="en-US" altLang="ko-KR" sz="1000" dirty="0"/>
              <a:t>: </a:t>
            </a:r>
            <a:r>
              <a:rPr kumimoji="1" lang="ko-KR" altLang="en-US" sz="1000" dirty="0"/>
              <a:t>한국인공지능학회 </a:t>
            </a:r>
            <a:r>
              <a:rPr kumimoji="1" lang="en-US" altLang="ko-KR" sz="1000" dirty="0"/>
              <a:t>2023,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포스텍</a:t>
            </a:r>
            <a:r>
              <a:rPr kumimoji="1" lang="ko-KR" altLang="en-US" sz="1000" dirty="0"/>
              <a:t> 오태현 교수님 튜토리얼 자료</a:t>
            </a:r>
            <a:endParaRPr kumimoji="1" lang="en-US" altLang="ko-KR" sz="1000" dirty="0"/>
          </a:p>
          <a:p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222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Application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7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pic>
        <p:nvPicPr>
          <p:cNvPr id="13" name="그림 12" descr="텍스트, 스크린샷, 만화 영화, 곰이(가) 표시된 사진&#10;&#10;자동 생성된 설명">
            <a:extLst>
              <a:ext uri="{FF2B5EF4-FFF2-40B4-BE49-F238E27FC236}">
                <a16:creationId xmlns:a16="http://schemas.microsoft.com/office/drawing/2014/main" id="{56183A3A-132B-6D26-0D5D-ABD56D50F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4783" y="4030345"/>
            <a:ext cx="6229767" cy="2618517"/>
          </a:xfrm>
          <a:prstGeom prst="rect">
            <a:avLst/>
          </a:prstGeom>
        </p:spPr>
      </p:pic>
      <p:pic>
        <p:nvPicPr>
          <p:cNvPr id="15" name="그림 14" descr="텍스트, 스크린샷, 항공기이(가) 표시된 사진&#10;&#10;자동 생성된 설명">
            <a:extLst>
              <a:ext uri="{FF2B5EF4-FFF2-40B4-BE49-F238E27FC236}">
                <a16:creationId xmlns:a16="http://schemas.microsoft.com/office/drawing/2014/main" id="{108FF7B1-BC90-F926-0DF6-A020401F8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687512"/>
            <a:ext cx="4796376" cy="3965575"/>
          </a:xfrm>
          <a:prstGeom prst="rect">
            <a:avLst/>
          </a:prstGeom>
        </p:spPr>
      </p:pic>
      <p:pic>
        <p:nvPicPr>
          <p:cNvPr id="17" name="그림 16" descr="스크린샷, 텍스트, 나무이(가) 표시된 사진&#10;&#10;자동 생성된 설명">
            <a:extLst>
              <a:ext uri="{FF2B5EF4-FFF2-40B4-BE49-F238E27FC236}">
                <a16:creationId xmlns:a16="http://schemas.microsoft.com/office/drawing/2014/main" id="{D19851F5-B3B7-8C18-85CB-7FC8DF159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83" y="1261593"/>
            <a:ext cx="6780814" cy="24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Network architecture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8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1655762"/>
          </a:xfrm>
        </p:spPr>
        <p:txBody>
          <a:bodyPr>
            <a:normAutofit/>
          </a:bodyPr>
          <a:lstStyle/>
          <a:p>
            <a:r>
              <a:rPr lang="en" altLang="ko-KR" sz="2000" b="1" dirty="0"/>
              <a:t>Key problem:</a:t>
            </a:r>
            <a:r>
              <a:rPr lang="en-US" altLang="ko-KR" sz="2000" b="1" dirty="0"/>
              <a:t> </a:t>
            </a:r>
            <a:r>
              <a:rPr lang="en" altLang="ko-KR" sz="2000" dirty="0"/>
              <a:t>Understand the image, the text, and the relation</a:t>
            </a:r>
            <a:r>
              <a:rPr lang="en-US" altLang="ko-KR" sz="2000" dirty="0"/>
              <a:t>(fusion)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How? </a:t>
            </a:r>
            <a:r>
              <a:rPr lang="en-US" altLang="ko-KR" sz="2000" dirty="0"/>
              <a:t>Image-text pre-training</a:t>
            </a:r>
          </a:p>
          <a:p>
            <a:r>
              <a:rPr lang="en-US" altLang="ko-KR" sz="2000" dirty="0"/>
              <a:t>by Large-scale dataset of image-text pairs</a:t>
            </a:r>
          </a:p>
          <a:p>
            <a:endParaRPr lang="ko-Kore-KR" altLang="en-US" sz="2000" dirty="0"/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71AD931-7091-7AC1-1E6B-BA616FD4A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37" y="3216009"/>
            <a:ext cx="8422525" cy="29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764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Image encoder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5EB75-BFEC-E872-921E-3EA296ED64AB}"/>
              </a:ext>
            </a:extLst>
          </p:cNvPr>
          <p:cNvSpPr txBox="1"/>
          <p:nvPr/>
        </p:nvSpPr>
        <p:spPr>
          <a:xfrm>
            <a:off x="11790218" y="6464196"/>
            <a:ext cx="4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81634AB-426B-3FDE-4DB5-B839E283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2410"/>
            <a:ext cx="9144000" cy="21865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인코더는 </a:t>
            </a:r>
            <a:r>
              <a:rPr lang="en-US" altLang="ko-KR" sz="2000" b="1" dirty="0"/>
              <a:t>Spare feature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Dense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feature</a:t>
            </a:r>
            <a:r>
              <a:rPr lang="en-US" altLang="ko-KR" sz="2000" dirty="0"/>
              <a:t> </a:t>
            </a:r>
            <a:r>
              <a:rPr lang="ko-KR" altLang="en-US" sz="2000" dirty="0"/>
              <a:t>로 나뉜다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-Kore-KR" altLang="en-US" sz="2000" dirty="0"/>
          </a:p>
        </p:txBody>
      </p:sp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6352767-90AC-87AF-11E4-5B0B498E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36" y="2335705"/>
            <a:ext cx="9919528" cy="33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8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8673</TotalTime>
  <Words>1604</Words>
  <Application>Microsoft Macintosh PowerPoint</Application>
  <PresentationFormat>와이드스크린</PresentationFormat>
  <Paragraphs>312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-apple-system</vt:lpstr>
      <vt:lpstr>나눔스퀘어</vt:lpstr>
      <vt:lpstr>맑은 고딕</vt:lpstr>
      <vt:lpstr>바탕체</vt:lpstr>
      <vt:lpstr>Aptos</vt:lpstr>
      <vt:lpstr>Arial</vt:lpstr>
      <vt:lpstr>Wingdings</vt:lpstr>
      <vt:lpstr>Office 테마</vt:lpstr>
      <vt:lpstr>Recent Advances  in Vision-and-Language Pre-training  CVPR 2022 tutorial</vt:lpstr>
      <vt:lpstr>Modality</vt:lpstr>
      <vt:lpstr>Multi-Modality</vt:lpstr>
      <vt:lpstr>Multi-Modality</vt:lpstr>
      <vt:lpstr>Multi-Modality</vt:lpstr>
      <vt:lpstr>Multi-Modality</vt:lpstr>
      <vt:lpstr>Application</vt:lpstr>
      <vt:lpstr>Network architecture</vt:lpstr>
      <vt:lpstr>Image encoder</vt:lpstr>
      <vt:lpstr>Image encoder</vt:lpstr>
      <vt:lpstr>Dense feature</vt:lpstr>
      <vt:lpstr>CNN</vt:lpstr>
      <vt:lpstr>ResNet</vt:lpstr>
      <vt:lpstr>ViT</vt:lpstr>
      <vt:lpstr>ViT: patch embedding</vt:lpstr>
      <vt:lpstr>ViT</vt:lpstr>
      <vt:lpstr>Text encoder</vt:lpstr>
      <vt:lpstr>Text encoder</vt:lpstr>
      <vt:lpstr>Multi-modal fusion</vt:lpstr>
      <vt:lpstr>Multi-modal fusion: Transformer encoder</vt:lpstr>
      <vt:lpstr>PowerPoint 프레젠테이션</vt:lpstr>
      <vt:lpstr>PowerPoint 프레젠테이션</vt:lpstr>
      <vt:lpstr>PowerPoint 프레젠테이션</vt:lpstr>
      <vt:lpstr>Multi-modal fusion: Transformer encoder</vt:lpstr>
      <vt:lpstr>Multi-modal fusion: Transformer encoder</vt:lpstr>
      <vt:lpstr>Multi-modal fusion: Transformer encoder</vt:lpstr>
      <vt:lpstr>Multi-modal fusion: Transformer encoder</vt:lpstr>
      <vt:lpstr>Multi-modal fusion: Transformer encoder</vt:lpstr>
      <vt:lpstr>Multi-modal fusion: Transformer decoder</vt:lpstr>
      <vt:lpstr>Multi-modal fusion: Transformer decoder</vt:lpstr>
      <vt:lpstr>Multi-modal fusion: Transformer decoder</vt:lpstr>
      <vt:lpstr>Multi-modal fusion: Transformer decoder</vt:lpstr>
      <vt:lpstr>Pre-training tasks</vt:lpstr>
      <vt:lpstr>Pre-training tasks</vt:lpstr>
      <vt:lpstr>Pre-training tasks</vt:lpstr>
      <vt:lpstr>Pre-training tasks</vt:lpstr>
      <vt:lpstr>Pre-training tasks</vt:lpstr>
      <vt:lpstr>Pre-training tasks</vt:lpstr>
      <vt:lpstr>Adaptation to downstream tasks</vt:lpstr>
      <vt:lpstr>Adaptation to downstream tasks</vt:lpstr>
      <vt:lpstr>Adaptation to downstream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대규모 언어 모델의  소수 검증 능력 심층 평가  KSC 동계학술대회 구두 발표 </dc:title>
  <dc:creator>정현우</dc:creator>
  <cp:lastModifiedBy>현우 정</cp:lastModifiedBy>
  <cp:revision>44</cp:revision>
  <dcterms:created xsi:type="dcterms:W3CDTF">2023-12-01T07:25:18Z</dcterms:created>
  <dcterms:modified xsi:type="dcterms:W3CDTF">2024-04-13T03:30:45Z</dcterms:modified>
</cp:coreProperties>
</file>